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media/image27.jpg" ContentType="image/jpeg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media/image32.jpg" ContentType="image/jpeg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media/image46.jpg" ContentType="image/jpeg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media/image54.jpg" ContentType="image/jpeg"/>
  <Override PartName="/ppt/media/image55.jpg" ContentType="image/jpeg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664" r:id="rId1"/>
  </p:sldMasterIdLst>
  <p:notesMasterIdLst>
    <p:notesMasterId r:id="rId140"/>
  </p:notesMasterIdLst>
  <p:handoutMasterIdLst>
    <p:handoutMasterId r:id="rId141"/>
  </p:handoutMasterIdLst>
  <p:sldIdLst>
    <p:sldId id="273" r:id="rId2"/>
    <p:sldId id="276" r:id="rId3"/>
    <p:sldId id="436" r:id="rId4"/>
    <p:sldId id="275" r:id="rId5"/>
    <p:sldId id="429" r:id="rId6"/>
    <p:sldId id="348" r:id="rId7"/>
    <p:sldId id="430" r:id="rId8"/>
    <p:sldId id="431" r:id="rId9"/>
    <p:sldId id="432" r:id="rId10"/>
    <p:sldId id="433" r:id="rId11"/>
    <p:sldId id="440" r:id="rId12"/>
    <p:sldId id="435" r:id="rId13"/>
    <p:sldId id="437" r:id="rId14"/>
    <p:sldId id="443" r:id="rId15"/>
    <p:sldId id="349" r:id="rId16"/>
    <p:sldId id="350" r:id="rId17"/>
    <p:sldId id="351" r:id="rId18"/>
    <p:sldId id="352" r:id="rId19"/>
    <p:sldId id="353" r:id="rId20"/>
    <p:sldId id="354" r:id="rId21"/>
    <p:sldId id="355" r:id="rId22"/>
    <p:sldId id="356" r:id="rId23"/>
    <p:sldId id="357" r:id="rId24"/>
    <p:sldId id="358" r:id="rId25"/>
    <p:sldId id="359" r:id="rId26"/>
    <p:sldId id="360" r:id="rId27"/>
    <p:sldId id="361" r:id="rId28"/>
    <p:sldId id="416" r:id="rId29"/>
    <p:sldId id="444" r:id="rId30"/>
    <p:sldId id="364" r:id="rId31"/>
    <p:sldId id="365" r:id="rId32"/>
    <p:sldId id="366" r:id="rId33"/>
    <p:sldId id="367" r:id="rId34"/>
    <p:sldId id="370" r:id="rId35"/>
    <p:sldId id="369" r:id="rId36"/>
    <p:sldId id="441" r:id="rId37"/>
    <p:sldId id="368" r:id="rId38"/>
    <p:sldId id="371" r:id="rId39"/>
    <p:sldId id="442" r:id="rId40"/>
    <p:sldId id="373" r:id="rId41"/>
    <p:sldId id="374" r:id="rId42"/>
    <p:sldId id="375" r:id="rId43"/>
    <p:sldId id="376" r:id="rId44"/>
    <p:sldId id="378" r:id="rId45"/>
    <p:sldId id="379" r:id="rId46"/>
    <p:sldId id="380" r:id="rId47"/>
    <p:sldId id="381" r:id="rId48"/>
    <p:sldId id="417" r:id="rId49"/>
    <p:sldId id="382" r:id="rId50"/>
    <p:sldId id="383" r:id="rId51"/>
    <p:sldId id="384" r:id="rId52"/>
    <p:sldId id="386" r:id="rId53"/>
    <p:sldId id="387" r:id="rId54"/>
    <p:sldId id="388" r:id="rId55"/>
    <p:sldId id="395" r:id="rId56"/>
    <p:sldId id="414" r:id="rId57"/>
    <p:sldId id="397" r:id="rId58"/>
    <p:sldId id="403" r:id="rId59"/>
    <p:sldId id="398" r:id="rId60"/>
    <p:sldId id="399" r:id="rId61"/>
    <p:sldId id="400" r:id="rId62"/>
    <p:sldId id="445" r:id="rId63"/>
    <p:sldId id="446" r:id="rId64"/>
    <p:sldId id="401" r:id="rId65"/>
    <p:sldId id="418" r:id="rId66"/>
    <p:sldId id="447" r:id="rId67"/>
    <p:sldId id="448" r:id="rId68"/>
    <p:sldId id="449" r:id="rId69"/>
    <p:sldId id="452" r:id="rId70"/>
    <p:sldId id="453" r:id="rId71"/>
    <p:sldId id="451" r:id="rId72"/>
    <p:sldId id="457" r:id="rId73"/>
    <p:sldId id="454" r:id="rId74"/>
    <p:sldId id="455" r:id="rId75"/>
    <p:sldId id="456" r:id="rId76"/>
    <p:sldId id="458" r:id="rId77"/>
    <p:sldId id="461" r:id="rId78"/>
    <p:sldId id="462" r:id="rId79"/>
    <p:sldId id="463" r:id="rId80"/>
    <p:sldId id="464" r:id="rId81"/>
    <p:sldId id="465" r:id="rId82"/>
    <p:sldId id="474" r:id="rId83"/>
    <p:sldId id="475" r:id="rId84"/>
    <p:sldId id="476" r:id="rId85"/>
    <p:sldId id="469" r:id="rId86"/>
    <p:sldId id="470" r:id="rId87"/>
    <p:sldId id="467" r:id="rId88"/>
    <p:sldId id="468" r:id="rId89"/>
    <p:sldId id="472" r:id="rId90"/>
    <p:sldId id="471" r:id="rId91"/>
    <p:sldId id="473" r:id="rId92"/>
    <p:sldId id="309" r:id="rId93"/>
    <p:sldId id="315" r:id="rId94"/>
    <p:sldId id="316" r:id="rId95"/>
    <p:sldId id="285" r:id="rId96"/>
    <p:sldId id="314" r:id="rId97"/>
    <p:sldId id="331" r:id="rId98"/>
    <p:sldId id="328" r:id="rId99"/>
    <p:sldId id="329" r:id="rId100"/>
    <p:sldId id="330" r:id="rId101"/>
    <p:sldId id="327" r:id="rId102"/>
    <p:sldId id="332" r:id="rId103"/>
    <p:sldId id="342" r:id="rId104"/>
    <p:sldId id="426" r:id="rId105"/>
    <p:sldId id="319" r:id="rId106"/>
    <p:sldId id="320" r:id="rId107"/>
    <p:sldId id="421" r:id="rId108"/>
    <p:sldId id="335" r:id="rId109"/>
    <p:sldId id="336" r:id="rId110"/>
    <p:sldId id="333" r:id="rId111"/>
    <p:sldId id="337" r:id="rId112"/>
    <p:sldId id="427" r:id="rId113"/>
    <p:sldId id="317" r:id="rId114"/>
    <p:sldId id="318" r:id="rId115"/>
    <p:sldId id="419" r:id="rId116"/>
    <p:sldId id="420" r:id="rId117"/>
    <p:sldId id="288" r:id="rId118"/>
    <p:sldId id="415" r:id="rId119"/>
    <p:sldId id="321" r:id="rId120"/>
    <p:sldId id="323" r:id="rId121"/>
    <p:sldId id="322" r:id="rId122"/>
    <p:sldId id="344" r:id="rId123"/>
    <p:sldId id="286" r:id="rId124"/>
    <p:sldId id="424" r:id="rId125"/>
    <p:sldId id="324" r:id="rId126"/>
    <p:sldId id="325" r:id="rId127"/>
    <p:sldId id="326" r:id="rId128"/>
    <p:sldId id="425" r:id="rId129"/>
    <p:sldId id="343" r:id="rId130"/>
    <p:sldId id="407" r:id="rId131"/>
    <p:sldId id="412" r:id="rId132"/>
    <p:sldId id="413" r:id="rId133"/>
    <p:sldId id="409" r:id="rId134"/>
    <p:sldId id="428" r:id="rId135"/>
    <p:sldId id="310" r:id="rId136"/>
    <p:sldId id="410" r:id="rId137"/>
    <p:sldId id="312" r:id="rId138"/>
    <p:sldId id="411" r:id="rId139"/>
  </p:sldIdLst>
  <p:sldSz cx="9906000" cy="6858000" type="A4"/>
  <p:notesSz cx="6791325" cy="9921875"/>
  <p:defaultTextStyle>
    <a:defPPr>
      <a:defRPr lang="ko-KR"/>
    </a:defPPr>
    <a:lvl1pPr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바탕체" panose="02030609000101010101" pitchFamily="17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바탕체" panose="02030609000101010101" pitchFamily="17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바탕체" panose="02030609000101010101" pitchFamily="17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바탕체" panose="02030609000101010101" pitchFamily="17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바탕체" panose="02030609000101010101" pitchFamily="17" charset="-127"/>
        <a:cs typeface="+mn-cs"/>
      </a:defRPr>
    </a:lvl5pPr>
    <a:lvl6pPr marL="2286000" algn="l" defTabSz="914400" rtl="0" eaLnBrk="1" latinLnBrk="1" hangingPunct="1">
      <a:defRPr kumimoji="1" sz="2400" kern="1200">
        <a:solidFill>
          <a:schemeClr val="tx1"/>
        </a:solidFill>
        <a:latin typeface="Times New Roman" panose="02020603050405020304" pitchFamily="18" charset="0"/>
        <a:ea typeface="바탕체" panose="02030609000101010101" pitchFamily="17" charset="-127"/>
        <a:cs typeface="+mn-cs"/>
      </a:defRPr>
    </a:lvl6pPr>
    <a:lvl7pPr marL="2743200" algn="l" defTabSz="914400" rtl="0" eaLnBrk="1" latinLnBrk="1" hangingPunct="1">
      <a:defRPr kumimoji="1" sz="2400" kern="1200">
        <a:solidFill>
          <a:schemeClr val="tx1"/>
        </a:solidFill>
        <a:latin typeface="Times New Roman" panose="02020603050405020304" pitchFamily="18" charset="0"/>
        <a:ea typeface="바탕체" panose="02030609000101010101" pitchFamily="17" charset="-127"/>
        <a:cs typeface="+mn-cs"/>
      </a:defRPr>
    </a:lvl7pPr>
    <a:lvl8pPr marL="3200400" algn="l" defTabSz="914400" rtl="0" eaLnBrk="1" latinLnBrk="1" hangingPunct="1">
      <a:defRPr kumimoji="1" sz="2400" kern="1200">
        <a:solidFill>
          <a:schemeClr val="tx1"/>
        </a:solidFill>
        <a:latin typeface="Times New Roman" panose="02020603050405020304" pitchFamily="18" charset="0"/>
        <a:ea typeface="바탕체" panose="02030609000101010101" pitchFamily="17" charset="-127"/>
        <a:cs typeface="+mn-cs"/>
      </a:defRPr>
    </a:lvl8pPr>
    <a:lvl9pPr marL="3657600" algn="l" defTabSz="914400" rtl="0" eaLnBrk="1" latinLnBrk="1" hangingPunct="1">
      <a:defRPr kumimoji="1" sz="2400" kern="1200">
        <a:solidFill>
          <a:schemeClr val="tx1"/>
        </a:solidFill>
        <a:latin typeface="Times New Roman" panose="02020603050405020304" pitchFamily="18" charset="0"/>
        <a:ea typeface="바탕체" panose="02030609000101010101" pitchFamily="17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60">
          <p15:clr>
            <a:srgbClr val="A4A3A4"/>
          </p15:clr>
        </p15:guide>
        <p15:guide id="2" orient="horz" pos="4080">
          <p15:clr>
            <a:srgbClr val="A4A3A4"/>
          </p15:clr>
        </p15:guide>
        <p15:guide id="3" pos="168">
          <p15:clr>
            <a:srgbClr val="A4A3A4"/>
          </p15:clr>
        </p15:guide>
        <p15:guide id="4" pos="3120">
          <p15:clr>
            <a:srgbClr val="A4A3A4"/>
          </p15:clr>
        </p15:guide>
        <p15:guide id="5" pos="600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5">
          <p15:clr>
            <a:srgbClr val="A4A3A4"/>
          </p15:clr>
        </p15:guide>
        <p15:guide id="2" pos="2139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918BFF"/>
    <a:srgbClr val="F9F9F9"/>
    <a:srgbClr val="0000CC"/>
    <a:srgbClr val="7499CA"/>
    <a:srgbClr val="85A6D0"/>
    <a:srgbClr val="B7CAE3"/>
    <a:srgbClr val="AAC0DE"/>
    <a:srgbClr val="B3AFFF"/>
    <a:srgbClr val="CCCAFF"/>
    <a:srgbClr val="FDE7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696" autoAdjust="0"/>
    <p:restoredTop sz="94989" autoAdjust="0"/>
  </p:normalViewPr>
  <p:slideViewPr>
    <p:cSldViewPr>
      <p:cViewPr varScale="1">
        <p:scale>
          <a:sx n="157" d="100"/>
          <a:sy n="157" d="100"/>
        </p:scale>
        <p:origin x="1764" y="114"/>
      </p:cViewPr>
      <p:guideLst>
        <p:guide orient="horz" pos="360"/>
        <p:guide orient="horz" pos="4080"/>
        <p:guide pos="168"/>
        <p:guide pos="3120"/>
        <p:guide pos="600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>
        <p:scale>
          <a:sx n="150" d="100"/>
          <a:sy n="150" d="100"/>
        </p:scale>
        <p:origin x="3564" y="-1140"/>
      </p:cViewPr>
      <p:guideLst>
        <p:guide orient="horz" pos="3125"/>
        <p:guide pos="2139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notesMaster" Target="notesMasters/notesMaster1.xml"/><Relationship Id="rId14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presProps" Target="presProp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3225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latinLnBrk="1" hangingPunct="1">
              <a:defRPr sz="1200">
                <a:latin typeface="Times New Roman" charset="0"/>
                <a:ea typeface="굴림" pitchFamily="50" charset="-127"/>
              </a:defRPr>
            </a:lvl1pPr>
          </a:lstStyle>
          <a:p>
            <a:pPr>
              <a:defRPr/>
            </a:pPr>
            <a:r>
              <a:rPr lang="en-US" altLang="ko-KR"/>
              <a:t>PSI : 문서명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8100" y="0"/>
            <a:ext cx="2943225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latinLnBrk="1" hangingPunct="1">
              <a:defRPr sz="1200">
                <a:latin typeface="Times New Roman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843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4988"/>
            <a:ext cx="2943225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latinLnBrk="1" hangingPunct="1">
              <a:defRPr sz="1200">
                <a:latin typeface="Times New Roman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843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8100" y="9424988"/>
            <a:ext cx="2943225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latinLnBrk="1" hangingPunct="1">
              <a:defRPr sz="1200">
                <a:ea typeface="굴림" panose="020B0600000101010101" pitchFamily="50" charset="-127"/>
              </a:defRPr>
            </a:lvl1pPr>
          </a:lstStyle>
          <a:p>
            <a:pPr>
              <a:defRPr/>
            </a:pPr>
            <a:fld id="{EAF40293-4F3F-49F0-A47C-056233463FF4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3225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latinLnBrk="1" hangingPunct="1">
              <a:defRPr sz="1200">
                <a:latin typeface="Times New Roman" charset="0"/>
                <a:ea typeface="굴림" pitchFamily="50" charset="-127"/>
              </a:defRPr>
            </a:lvl1pPr>
          </a:lstStyle>
          <a:p>
            <a:pPr>
              <a:defRPr/>
            </a:pPr>
            <a:r>
              <a:rPr lang="en-US" altLang="ko-KR"/>
              <a:t>PSI : 문서명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48100" y="0"/>
            <a:ext cx="2943225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latinLnBrk="1" hangingPunct="1">
              <a:defRPr sz="1200">
                <a:latin typeface="Times New Roman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1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709613" y="744538"/>
            <a:ext cx="5372100" cy="371951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4875" y="4713288"/>
            <a:ext cx="4981575" cy="446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 smtClean="0"/>
              <a:t>마스터 문자열 유형을 편집하려면 누르십시오</a:t>
            </a:r>
            <a:r>
              <a:rPr lang="en-US" altLang="ko-KR" noProof="0" smtClean="0"/>
              <a:t>.</a:t>
            </a:r>
          </a:p>
          <a:p>
            <a:pPr lvl="1"/>
            <a:r>
              <a:rPr lang="ko-KR" altLang="en-US" noProof="0" smtClean="0"/>
              <a:t>둘째 수준</a:t>
            </a:r>
          </a:p>
          <a:p>
            <a:pPr lvl="2"/>
            <a:r>
              <a:rPr lang="ko-KR" altLang="en-US" noProof="0" smtClean="0"/>
              <a:t>세째 수준</a:t>
            </a:r>
          </a:p>
          <a:p>
            <a:pPr lvl="3"/>
            <a:r>
              <a:rPr lang="ko-KR" altLang="en-US" noProof="0" smtClean="0"/>
              <a:t>네째 수준</a:t>
            </a:r>
          </a:p>
          <a:p>
            <a:pPr lvl="4"/>
            <a:r>
              <a:rPr lang="ko-KR" altLang="en-US" noProof="0" smtClean="0"/>
              <a:t>다섯째 수준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4988"/>
            <a:ext cx="2943225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latinLnBrk="1" hangingPunct="1">
              <a:defRPr sz="1200">
                <a:latin typeface="Times New Roman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8100" y="9424988"/>
            <a:ext cx="2943225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latinLnBrk="1" hangingPunct="1">
              <a:defRPr sz="1200">
                <a:ea typeface="굴림" panose="020B0600000101010101" pitchFamily="50" charset="-127"/>
              </a:defRPr>
            </a:lvl1pPr>
          </a:lstStyle>
          <a:p>
            <a:pPr>
              <a:defRPr/>
            </a:pPr>
            <a:fld id="{96E3AB60-A5EE-4386-8862-F0E839E87E1C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ftr="0" dt="0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charset="0"/>
        <a:ea typeface="굴림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charset="0"/>
        <a:ea typeface="굴림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charset="0"/>
        <a:ea typeface="굴림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charset="0"/>
        <a:ea typeface="굴림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charset="0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717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0953B3BB-A3DD-48DF-AB47-55A1953E79DA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0</a:t>
            </a:fld>
            <a:endParaRPr lang="en-US" altLang="ko-KR" smtClean="0">
              <a:cs typeface="Arial" panose="020B0604020202020204" pitchFamily="34" charset="0"/>
            </a:endParaRPr>
          </a:p>
        </p:txBody>
      </p:sp>
      <p:sp>
        <p:nvSpPr>
          <p:cNvPr id="717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22313" y="754063"/>
            <a:ext cx="5346700" cy="3703637"/>
          </a:xfrm>
          <a:ln/>
        </p:spPr>
      </p:sp>
      <p:sp>
        <p:nvSpPr>
          <p:cNvPr id="717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3288" y="4713288"/>
            <a:ext cx="4983162" cy="44640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62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75735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64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67688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65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34617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66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20331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67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93032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68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28169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70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08640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72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08640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74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68472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75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10239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1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300034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77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453334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80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642131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81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744897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36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5364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5365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2089CAE9-26A6-45B7-BF96-CE1AAA9254D7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82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859869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83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89555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84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747548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85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117059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87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092851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88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088215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89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11896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3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883714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90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176207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92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456132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93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176686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36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5364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5365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2089CAE9-26A6-45B7-BF96-CE1AAA9254D7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94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205970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36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5364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5365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2089CAE9-26A6-45B7-BF96-CE1AAA9254D7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95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148088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36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5364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5365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2089CAE9-26A6-45B7-BF96-CE1AAA9254D7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96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065499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97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020485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100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643599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102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398408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103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93818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4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782570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104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479849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36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5364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5365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2089CAE9-26A6-45B7-BF96-CE1AAA9254D7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105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757570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106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687929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107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531220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108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023751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109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180552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110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777366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111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01068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112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894654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36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5364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5365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2089CAE9-26A6-45B7-BF96-CE1AAA9254D7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113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53449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8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35539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114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156936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115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244159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7411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7412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7413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E740F7A6-2311-465E-80DA-5B28839244FD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116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231651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118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863521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119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265560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36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5364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5365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2089CAE9-26A6-45B7-BF96-CE1AAA9254D7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120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313011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36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5364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5365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2089CAE9-26A6-45B7-BF96-CE1AAA9254D7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121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526548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36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5364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5365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2089CAE9-26A6-45B7-BF96-CE1AAA9254D7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122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56826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123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741442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124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29635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11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110882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125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929821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36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5364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5365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2089CAE9-26A6-45B7-BF96-CE1AAA9254D7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126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225260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127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5284289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7411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7412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7413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E740F7A6-2311-465E-80DA-5B28839244FD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128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809521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133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102672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136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1859373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137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84808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27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70711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47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12431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61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01171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 userDrawn="1"/>
        </p:nvCxnSpPr>
        <p:spPr bwMode="auto">
          <a:xfrm>
            <a:off x="0" y="548680"/>
            <a:ext cx="9906000" cy="0"/>
          </a:xfrm>
          <a:prstGeom prst="line">
            <a:avLst/>
          </a:prstGeom>
          <a:noFill/>
          <a:ln w="1905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023730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내용_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 userDrawn="1"/>
        </p:nvCxnSpPr>
        <p:spPr bwMode="auto">
          <a:xfrm>
            <a:off x="0" y="6289675"/>
            <a:ext cx="9906000" cy="0"/>
          </a:xfrm>
          <a:prstGeom prst="line">
            <a:avLst/>
          </a:prstGeom>
          <a:noFill/>
          <a:ln w="1905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" name="Text Box 216"/>
          <p:cNvSpPr txBox="1">
            <a:spLocks noChangeArrowheads="1"/>
          </p:cNvSpPr>
          <p:nvPr userDrawn="1"/>
        </p:nvSpPr>
        <p:spPr bwMode="auto">
          <a:xfrm>
            <a:off x="-15552" y="71860"/>
            <a:ext cx="9632950" cy="404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769" tIns="47885" rIns="95769" bIns="47885">
            <a:spAutoFit/>
          </a:bodyPr>
          <a:lstStyle>
            <a:lvl1pPr marL="90488" indent="-90488" defTabSz="957263">
              <a:spcBef>
                <a:spcPct val="60000"/>
              </a:spcBef>
              <a:buClr>
                <a:schemeClr val="folHlink"/>
              </a:buClr>
              <a:buFont typeface="Wingdings" panose="05000000000000000000" pitchFamily="2" charset="2"/>
              <a:buChar char="•"/>
              <a:defRPr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 defTabSz="957263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 defTabSz="957263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 defTabSz="957263">
              <a:spcBef>
                <a:spcPct val="20000"/>
              </a:spcBef>
              <a:buSzPct val="8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 defTabSz="957263">
              <a:spcBef>
                <a:spcPct val="25000"/>
              </a:spcBef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eaLnBrk="1" latinLnBrk="1" hangingPunct="1">
              <a:spcBef>
                <a:spcPct val="0"/>
              </a:spcBef>
              <a:spcAft>
                <a:spcPct val="100000"/>
              </a:spcAft>
              <a:buClrTx/>
              <a:buFontTx/>
              <a:buNone/>
            </a:pPr>
            <a:r>
              <a:rPr lang="ko-KR" altLang="en-US" sz="2000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스트링 부트를</a:t>
            </a:r>
            <a:r>
              <a:rPr lang="ko-KR" altLang="en-US" sz="2000" baseline="0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활용한 웹 서비스 플랫폼 및 </a:t>
            </a:r>
            <a:r>
              <a:rPr lang="en-US" altLang="ko-KR" sz="2000" baseline="0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Docker </a:t>
            </a:r>
            <a:r>
              <a:rPr lang="ko-KR" altLang="en-US" sz="2000" baseline="0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활용방안</a:t>
            </a:r>
            <a:endParaRPr lang="en-US" altLang="ko-KR" sz="20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7" name="직선 연결선 6"/>
          <p:cNvCxnSpPr/>
          <p:nvPr userDrawn="1"/>
        </p:nvCxnSpPr>
        <p:spPr bwMode="auto">
          <a:xfrm>
            <a:off x="0" y="548680"/>
            <a:ext cx="9906000" cy="0"/>
          </a:xfrm>
          <a:prstGeom prst="line">
            <a:avLst/>
          </a:prstGeom>
          <a:noFill/>
          <a:ln w="1905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" name="Text Box 216"/>
          <p:cNvSpPr txBox="1">
            <a:spLocks noChangeArrowheads="1"/>
          </p:cNvSpPr>
          <p:nvPr userDrawn="1"/>
        </p:nvSpPr>
        <p:spPr bwMode="auto">
          <a:xfrm>
            <a:off x="6681192" y="6381328"/>
            <a:ext cx="3648795" cy="404482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5769" tIns="47885" rIns="95769" bIns="47885">
            <a:spAutoFit/>
          </a:bodyPr>
          <a:lstStyle>
            <a:lvl1pPr marL="90488" indent="-90488" defTabSz="957263">
              <a:spcBef>
                <a:spcPct val="60000"/>
              </a:spcBef>
              <a:buClr>
                <a:schemeClr val="folHlink"/>
              </a:buClr>
              <a:buFont typeface="Wingdings" panose="05000000000000000000" pitchFamily="2" charset="2"/>
              <a:buChar char="•"/>
              <a:defRPr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 defTabSz="957263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 defTabSz="957263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 defTabSz="957263">
              <a:spcBef>
                <a:spcPct val="20000"/>
              </a:spcBef>
              <a:buSzPct val="8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 defTabSz="957263">
              <a:spcBef>
                <a:spcPct val="25000"/>
              </a:spcBef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eaLnBrk="1" latinLnBrk="1" hangingPunct="1">
              <a:spcBef>
                <a:spcPct val="0"/>
              </a:spcBef>
              <a:spcAft>
                <a:spcPct val="100000"/>
              </a:spcAft>
              <a:buClrTx/>
              <a:buFontTx/>
              <a:buNone/>
            </a:pPr>
            <a:r>
              <a:rPr lang="ko-KR" altLang="en-US" sz="2000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㈜ 애니모비 시스템 개발본부</a:t>
            </a:r>
            <a:endParaRPr lang="en-US" altLang="ko-KR" sz="20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1" name="제목 10"/>
          <p:cNvSpPr>
            <a:spLocks noGrp="1"/>
          </p:cNvSpPr>
          <p:nvPr>
            <p:ph type="title"/>
          </p:nvPr>
        </p:nvSpPr>
        <p:spPr>
          <a:xfrm>
            <a:off x="1712640" y="1268760"/>
            <a:ext cx="5976664" cy="609398"/>
          </a:xfrm>
        </p:spPr>
        <p:txBody>
          <a:bodyPr/>
          <a:lstStyle>
            <a:lvl1pPr algn="ctr">
              <a:defRPr sz="4400" b="1">
                <a:solidFill>
                  <a:srgbClr val="FFC000"/>
                </a:solidFill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90800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k object 16"/>
          <p:cNvSpPr/>
          <p:nvPr userDrawn="1"/>
        </p:nvSpPr>
        <p:spPr>
          <a:xfrm>
            <a:off x="0" y="0"/>
            <a:ext cx="9906000" cy="68580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Holder 2"/>
          <p:cNvSpPr>
            <a:spLocks noGrp="1"/>
          </p:cNvSpPr>
          <p:nvPr>
            <p:ph type="title"/>
          </p:nvPr>
        </p:nvSpPr>
        <p:spPr>
          <a:xfrm>
            <a:off x="723391" y="1258488"/>
            <a:ext cx="8548902" cy="205472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100" b="0" i="0">
                <a:solidFill>
                  <a:schemeClr val="bg1"/>
                </a:solidFill>
                <a:latin typeface="Malgun Gothic"/>
                <a:cs typeface="Malgun Gothic"/>
              </a:defRPr>
            </a:lvl1pPr>
          </a:lstStyle>
          <a:p>
            <a:endParaRPr/>
          </a:p>
        </p:txBody>
      </p:sp>
      <p:sp>
        <p:nvSpPr>
          <p:cNvPr id="10" name="Holder 3"/>
          <p:cNvSpPr>
            <a:spLocks noGrp="1"/>
          </p:cNvSpPr>
          <p:nvPr>
            <p:ph type="body" idx="1"/>
          </p:nvPr>
        </p:nvSpPr>
        <p:spPr>
          <a:xfrm>
            <a:off x="482598" y="116632"/>
            <a:ext cx="8915748" cy="452628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 dirty="0"/>
          </a:p>
        </p:txBody>
      </p:sp>
      <p:sp>
        <p:nvSpPr>
          <p:cNvPr id="11" name="Holder 4"/>
          <p:cNvSpPr>
            <a:spLocks noGrp="1"/>
          </p:cNvSpPr>
          <p:nvPr>
            <p:ph type="ftr" sz="quarter" idx="3"/>
          </p:nvPr>
        </p:nvSpPr>
        <p:spPr>
          <a:xfrm>
            <a:off x="3080792" y="6381328"/>
            <a:ext cx="3170044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12" name="Holder 5"/>
          <p:cNvSpPr>
            <a:spLocks noGrp="1"/>
          </p:cNvSpPr>
          <p:nvPr>
            <p:ph type="dt" sz="half" idx="2"/>
          </p:nvPr>
        </p:nvSpPr>
        <p:spPr>
          <a:xfrm>
            <a:off x="101488" y="6381328"/>
            <a:ext cx="2278469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12/22/2018</a:t>
            </a:fld>
            <a:endParaRPr lang="en-US"/>
          </a:p>
        </p:txBody>
      </p:sp>
      <p:sp>
        <p:nvSpPr>
          <p:cNvPr id="13" name="Holder 6"/>
          <p:cNvSpPr>
            <a:spLocks noGrp="1"/>
          </p:cNvSpPr>
          <p:nvPr>
            <p:ph type="sldNum" sz="quarter" idx="4"/>
          </p:nvPr>
        </p:nvSpPr>
        <p:spPr>
          <a:xfrm>
            <a:off x="7119877" y="6354896"/>
            <a:ext cx="2278469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87" r:id="rId1"/>
    <p:sldLayoutId id="2147483888" r:id="rId2"/>
  </p:sldLayoutIdLst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939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+mj-lt"/>
          <a:ea typeface="+mj-ea"/>
          <a:cs typeface="+mj-cs"/>
        </a:defRPr>
      </a:lvl1pPr>
      <a:lvl2pPr algn="l" defTabSz="939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맑은 고딕" pitchFamily="50" charset="-127"/>
          <a:ea typeface="맑은 고딕" pitchFamily="50" charset="-127"/>
          <a:cs typeface="Arial" charset="0"/>
        </a:defRPr>
      </a:lvl2pPr>
      <a:lvl3pPr algn="l" defTabSz="939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맑은 고딕" pitchFamily="50" charset="-127"/>
          <a:ea typeface="맑은 고딕" pitchFamily="50" charset="-127"/>
          <a:cs typeface="Arial" charset="0"/>
        </a:defRPr>
      </a:lvl3pPr>
      <a:lvl4pPr algn="l" defTabSz="939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맑은 고딕" pitchFamily="50" charset="-127"/>
          <a:ea typeface="맑은 고딕" pitchFamily="50" charset="-127"/>
          <a:cs typeface="Arial" charset="0"/>
        </a:defRPr>
      </a:lvl4pPr>
      <a:lvl5pPr algn="l" defTabSz="939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맑은 고딕" pitchFamily="50" charset="-127"/>
          <a:ea typeface="맑은 고딕" pitchFamily="50" charset="-127"/>
          <a:cs typeface="Arial" charset="0"/>
        </a:defRPr>
      </a:lvl5pPr>
      <a:lvl6pPr marL="457200" algn="l" defTabSz="939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b="1">
          <a:solidFill>
            <a:schemeClr val="tx1"/>
          </a:solidFill>
          <a:latin typeface="맑은 고딕" pitchFamily="50" charset="-127"/>
          <a:ea typeface="맑은 고딕" pitchFamily="50" charset="-127"/>
          <a:cs typeface="Arial" charset="0"/>
        </a:defRPr>
      </a:lvl6pPr>
      <a:lvl7pPr marL="914400" algn="l" defTabSz="939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b="1">
          <a:solidFill>
            <a:schemeClr val="tx1"/>
          </a:solidFill>
          <a:latin typeface="맑은 고딕" pitchFamily="50" charset="-127"/>
          <a:ea typeface="맑은 고딕" pitchFamily="50" charset="-127"/>
          <a:cs typeface="Arial" charset="0"/>
        </a:defRPr>
      </a:lvl7pPr>
      <a:lvl8pPr marL="1371600" algn="l" defTabSz="939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b="1">
          <a:solidFill>
            <a:schemeClr val="tx1"/>
          </a:solidFill>
          <a:latin typeface="맑은 고딕" pitchFamily="50" charset="-127"/>
          <a:ea typeface="맑은 고딕" pitchFamily="50" charset="-127"/>
          <a:cs typeface="Arial" charset="0"/>
        </a:defRPr>
      </a:lvl8pPr>
      <a:lvl9pPr marL="1828800" algn="l" defTabSz="939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b="1">
          <a:solidFill>
            <a:schemeClr val="tx1"/>
          </a:solidFill>
          <a:latin typeface="맑은 고딕" pitchFamily="50" charset="-127"/>
          <a:ea typeface="맑은 고딕" pitchFamily="50" charset="-127"/>
          <a:cs typeface="Arial" charset="0"/>
        </a:defRPr>
      </a:lvl9pPr>
    </p:titleStyle>
    <p:bodyStyle>
      <a:lvl1pPr marL="342900" indent="-342900" algn="l" defTabSz="939800" rtl="0" eaLnBrk="0" fontAlgn="base" hangingPunct="0">
        <a:spcBef>
          <a:spcPct val="60000"/>
        </a:spcBef>
        <a:spcAft>
          <a:spcPct val="0"/>
        </a:spcAft>
        <a:buClr>
          <a:schemeClr val="folHlink"/>
        </a:buClr>
        <a:buFont typeface="Wingdings" panose="05000000000000000000" pitchFamily="2" charset="2"/>
        <a:buChar char="•"/>
        <a:defRPr sz="1600" b="1">
          <a:solidFill>
            <a:srgbClr val="000000"/>
          </a:solidFill>
          <a:latin typeface="+mn-lt"/>
          <a:ea typeface="+mn-ea"/>
          <a:cs typeface="+mn-cs"/>
        </a:defRPr>
      </a:lvl1pPr>
      <a:lvl2pPr marL="619125" indent="-263525" algn="l" defTabSz="939800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90000"/>
        <a:buChar char="–"/>
        <a:defRPr sz="1400">
          <a:solidFill>
            <a:schemeClr val="tx1"/>
          </a:solidFill>
          <a:latin typeface="+mn-lt"/>
          <a:ea typeface="+mn-ea"/>
          <a:cs typeface="+mn-cs"/>
        </a:defRPr>
      </a:lvl2pPr>
      <a:lvl3pPr marL="1054100" indent="-255588" algn="l" defTabSz="939800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Font typeface="Wingdings" panose="05000000000000000000" pitchFamily="2" charset="2"/>
        <a:buChar char="§"/>
        <a:defRPr sz="1400">
          <a:solidFill>
            <a:schemeClr val="tx1"/>
          </a:solidFill>
          <a:latin typeface="+mn-lt"/>
          <a:ea typeface="+mn-ea"/>
          <a:cs typeface="+mn-cs"/>
        </a:defRPr>
      </a:lvl3pPr>
      <a:lvl4pPr marL="1492250" indent="-258763" algn="l" defTabSz="939800" rtl="0" eaLnBrk="0" fontAlgn="base" hangingPunct="0">
        <a:spcBef>
          <a:spcPct val="20000"/>
        </a:spcBef>
        <a:spcAft>
          <a:spcPct val="0"/>
        </a:spcAft>
        <a:buSzPct val="80000"/>
        <a:buChar char="–"/>
        <a:defRPr sz="1400">
          <a:solidFill>
            <a:schemeClr val="tx1"/>
          </a:solidFill>
          <a:latin typeface="+mn-lt"/>
          <a:ea typeface="+mn-ea"/>
          <a:cs typeface="+mn-cs"/>
        </a:defRPr>
      </a:lvl4pPr>
      <a:lvl5pPr marL="1976438" indent="-304800" algn="l" defTabSz="939800" rtl="0" eaLnBrk="0" fontAlgn="base" hangingPunct="0">
        <a:spcBef>
          <a:spcPct val="25000"/>
        </a:spcBef>
        <a:spcAft>
          <a:spcPct val="0"/>
        </a:spcAft>
        <a:buSzPct val="90000"/>
        <a:buChar char="¯"/>
        <a:defRPr sz="1900">
          <a:solidFill>
            <a:schemeClr val="tx1"/>
          </a:solidFill>
          <a:latin typeface="+mn-lt"/>
          <a:ea typeface="+mn-ea"/>
          <a:cs typeface="+mn-cs"/>
        </a:defRPr>
      </a:lvl5pPr>
      <a:lvl6pPr marL="2433638" indent="-304800" algn="l" defTabSz="939800" rtl="0" eaLnBrk="0" fontAlgn="base" hangingPunct="0">
        <a:spcBef>
          <a:spcPct val="25000"/>
        </a:spcBef>
        <a:spcAft>
          <a:spcPct val="0"/>
        </a:spcAft>
        <a:buSzPct val="90000"/>
        <a:buChar char="¯"/>
        <a:defRPr sz="1900">
          <a:solidFill>
            <a:schemeClr val="tx1"/>
          </a:solidFill>
          <a:latin typeface="+mn-lt"/>
          <a:ea typeface="+mn-ea"/>
          <a:cs typeface="+mn-cs"/>
        </a:defRPr>
      </a:lvl6pPr>
      <a:lvl7pPr marL="2890838" indent="-304800" algn="l" defTabSz="939800" rtl="0" eaLnBrk="0" fontAlgn="base" hangingPunct="0">
        <a:spcBef>
          <a:spcPct val="25000"/>
        </a:spcBef>
        <a:spcAft>
          <a:spcPct val="0"/>
        </a:spcAft>
        <a:buSzPct val="90000"/>
        <a:buChar char="¯"/>
        <a:defRPr sz="1900">
          <a:solidFill>
            <a:schemeClr val="tx1"/>
          </a:solidFill>
          <a:latin typeface="+mn-lt"/>
          <a:ea typeface="+mn-ea"/>
          <a:cs typeface="+mn-cs"/>
        </a:defRPr>
      </a:lvl7pPr>
      <a:lvl8pPr marL="3348038" indent="-304800" algn="l" defTabSz="939800" rtl="0" eaLnBrk="0" fontAlgn="base" hangingPunct="0">
        <a:spcBef>
          <a:spcPct val="25000"/>
        </a:spcBef>
        <a:spcAft>
          <a:spcPct val="0"/>
        </a:spcAft>
        <a:buSzPct val="90000"/>
        <a:buChar char="¯"/>
        <a:defRPr sz="1900">
          <a:solidFill>
            <a:schemeClr val="tx1"/>
          </a:solidFill>
          <a:latin typeface="+mn-lt"/>
          <a:ea typeface="+mn-ea"/>
          <a:cs typeface="+mn-cs"/>
        </a:defRPr>
      </a:lvl8pPr>
      <a:lvl9pPr marL="3805238" indent="-304800" algn="l" defTabSz="939800" rtl="0" eaLnBrk="0" fontAlgn="base" hangingPunct="0">
        <a:spcBef>
          <a:spcPct val="25000"/>
        </a:spcBef>
        <a:spcAft>
          <a:spcPct val="0"/>
        </a:spcAft>
        <a:buSzPct val="90000"/>
        <a:buChar char="¯"/>
        <a:defRPr sz="19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mvnrepository.com/" TargetMode="External"/><Relationship Id="rId2" Type="http://schemas.openxmlformats.org/officeDocument/2006/relationships/hyperlink" Target="https://docs.spring.io/spring-boot/docs/current/reference/htmlsingle/#using-boot-dependency-management" TargetMode="Externa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gif"/><Relationship Id="rId4" Type="http://schemas.openxmlformats.org/officeDocument/2006/relationships/image" Target="../media/image55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hyperlink" Target="https://ryan-han.com/post/2018/essay/memoirs2018/" TargetMode="External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spring.io/spring-boot/docs/current/reference/html/executable-jar.html" TargetMode="Externa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spring.io/spring-boot/docs/2.0.3.RELEASE/reference/htmlsingle/#getting-started-maven-installation" TargetMode="External"/><Relationship Id="rId2" Type="http://schemas.openxmlformats.org/officeDocument/2006/relationships/hyperlink" Target="https://docs.spring.io/spring-boot/docs/2.1.1.RELEASE/reference/htmlsingle/#getting-started-introducing-spring-boot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ocs.spring.io/spring-boot/docs/current/reference/htmlsingle/#using-boot-structuring-your-code" TargetMode="External"/><Relationship Id="rId4" Type="http://schemas.openxmlformats.org/officeDocument/2006/relationships/hyperlink" Target="https://start.spring.io/" TargetMode="Externa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ext Box 3"/>
          <p:cNvSpPr txBox="1">
            <a:spLocks noChangeArrowheads="1"/>
          </p:cNvSpPr>
          <p:nvPr/>
        </p:nvSpPr>
        <p:spPr bwMode="auto">
          <a:xfrm>
            <a:off x="734393" y="49770"/>
            <a:ext cx="811371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r>
              <a:rPr lang="en-US" altLang="ko-KR" sz="2000" b="1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PROJECT</a:t>
            </a:r>
            <a:r>
              <a:rPr lang="ko-KR" altLang="en-US" sz="2000" b="1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기술 발표회</a:t>
            </a:r>
          </a:p>
        </p:txBody>
      </p:sp>
      <p:sp>
        <p:nvSpPr>
          <p:cNvPr id="6150" name="Rectangle 8"/>
          <p:cNvSpPr>
            <a:spLocks noChangeArrowheads="1"/>
          </p:cNvSpPr>
          <p:nvPr/>
        </p:nvSpPr>
        <p:spPr bwMode="auto">
          <a:xfrm>
            <a:off x="3175" y="5789613"/>
            <a:ext cx="9902825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spcBef>
                <a:spcPct val="60000"/>
              </a:spcBef>
              <a:buClr>
                <a:schemeClr val="folHlink"/>
              </a:buClr>
              <a:buFont typeface="Wingdings" panose="05000000000000000000" pitchFamily="2" charset="2"/>
              <a:buChar char="•"/>
              <a:defRPr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 defTabSz="93980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 defTabSz="9398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 defTabSz="939800">
              <a:spcBef>
                <a:spcPct val="20000"/>
              </a:spcBef>
              <a:buSzPct val="8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 defTabSz="939800">
              <a:spcBef>
                <a:spcPct val="25000"/>
              </a:spcBef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defTabSz="9398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defTabSz="9398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defTabSz="9398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defTabSz="9398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algn="ctr" eaLnBrk="1" fontAlgn="t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0" lang="ko-KR" altLang="en-US" sz="2000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㈜ 애니모비 </a:t>
            </a:r>
            <a:r>
              <a:rPr kumimoji="0" lang="ko-KR" altLang="en-US" sz="2000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시스템 </a:t>
            </a:r>
            <a:r>
              <a:rPr kumimoji="0" lang="ko-KR" altLang="en-US" sz="2000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본부</a:t>
            </a:r>
            <a:endParaRPr kumimoji="0" lang="en-US" altLang="ko-KR" sz="2000" dirty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151" name="Text Box 24"/>
          <p:cNvSpPr txBox="1">
            <a:spLocks noChangeArrowheads="1"/>
          </p:cNvSpPr>
          <p:nvPr/>
        </p:nvSpPr>
        <p:spPr bwMode="auto">
          <a:xfrm>
            <a:off x="740572" y="1294923"/>
            <a:ext cx="8457728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60000"/>
              </a:spcBef>
              <a:buClr>
                <a:schemeClr val="folHlink"/>
              </a:buClr>
              <a:buFont typeface="Wingdings" panose="05000000000000000000" pitchFamily="2" charset="2"/>
              <a:buChar char="•"/>
              <a:defRPr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8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>
              <a:spcBef>
                <a:spcPct val="25000"/>
              </a:spcBef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lang="ko-KR" altLang="en-US" sz="3600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 부트를 활용한 </a:t>
            </a:r>
            <a:r>
              <a:rPr lang="ko-KR" altLang="en-US" sz="36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웹 서비스 플랫폼 및 </a:t>
            </a:r>
            <a:r>
              <a:rPr lang="en-US" altLang="ko-KR" sz="36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Docker </a:t>
            </a:r>
            <a:r>
              <a:rPr lang="ko-KR" altLang="en-US" sz="36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활용 방안</a:t>
            </a:r>
            <a:endParaRPr lang="ko-KR" altLang="en-US" sz="3600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152" name="Rectangle 8"/>
          <p:cNvSpPr>
            <a:spLocks noChangeArrowheads="1"/>
          </p:cNvSpPr>
          <p:nvPr/>
        </p:nvSpPr>
        <p:spPr bwMode="auto">
          <a:xfrm>
            <a:off x="200472" y="3933056"/>
            <a:ext cx="9902825" cy="303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spcBef>
                <a:spcPct val="60000"/>
              </a:spcBef>
              <a:buClr>
                <a:schemeClr val="folHlink"/>
              </a:buClr>
              <a:buFont typeface="Wingdings" panose="05000000000000000000" pitchFamily="2" charset="2"/>
              <a:buChar char="•"/>
              <a:defRPr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 defTabSz="93980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 defTabSz="9398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 defTabSz="939800">
              <a:spcBef>
                <a:spcPct val="20000"/>
              </a:spcBef>
              <a:buSzPct val="8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 defTabSz="939800">
              <a:spcBef>
                <a:spcPct val="25000"/>
              </a:spcBef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defTabSz="9398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defTabSz="9398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defTabSz="9398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defTabSz="9398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algn="ctr" eaLnBrk="1" fontAlgn="t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0" lang="en-US" altLang="ko-KR" sz="200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2018.12.26</a:t>
            </a:r>
            <a:endParaRPr kumimoji="0" lang="en-US" altLang="ko-KR" sz="2000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Rectangle 8"/>
          <p:cNvSpPr>
            <a:spLocks noChangeArrowheads="1"/>
          </p:cNvSpPr>
          <p:nvPr/>
        </p:nvSpPr>
        <p:spPr bwMode="auto">
          <a:xfrm>
            <a:off x="-1599" y="3340296"/>
            <a:ext cx="9902825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spcBef>
                <a:spcPct val="60000"/>
              </a:spcBef>
              <a:buClr>
                <a:schemeClr val="folHlink"/>
              </a:buClr>
              <a:buFont typeface="Wingdings" panose="05000000000000000000" pitchFamily="2" charset="2"/>
              <a:buChar char="•"/>
              <a:defRPr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 defTabSz="93980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 defTabSz="9398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 defTabSz="939800">
              <a:spcBef>
                <a:spcPct val="20000"/>
              </a:spcBef>
              <a:buSzPct val="8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 defTabSz="939800">
              <a:spcBef>
                <a:spcPct val="25000"/>
              </a:spcBef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defTabSz="9398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defTabSz="9398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defTabSz="9398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defTabSz="9398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algn="ctr" eaLnBrk="1" fontAlgn="t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0" lang="ko-KR" altLang="en-US" sz="2000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발표자     정수원</a:t>
            </a:r>
            <a:endParaRPr kumimoji="0" lang="en-US" altLang="ko-KR" sz="2000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60512" y="2564904"/>
            <a:ext cx="87129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8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sz="48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의존성 관리</a:t>
            </a:r>
            <a:endParaRPr lang="ko-KR" altLang="en-US" sz="4800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9910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4"/>
          <p:cNvSpPr/>
          <p:nvPr/>
        </p:nvSpPr>
        <p:spPr>
          <a:xfrm>
            <a:off x="848544" y="1700808"/>
            <a:ext cx="8214797" cy="440550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/>
          </p:cNvSpPr>
          <p:nvPr/>
        </p:nvSpPr>
        <p:spPr>
          <a:xfrm>
            <a:off x="3335762" y="692696"/>
            <a:ext cx="3240360" cy="8438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2pPr>
            <a:lvl3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3pPr>
            <a:lvl4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4pPr>
            <a:lvl5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5pPr>
            <a:lvl6pPr marL="4572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6pPr>
            <a:lvl7pPr marL="9144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7pPr>
            <a:lvl8pPr marL="13716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8pPr>
            <a:lvl9pPr marL="18288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9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kumimoji="0" lang="en-US" altLang="ko-KR" sz="5400" kern="0" spc="-215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JPA</a:t>
            </a:r>
            <a:r>
              <a:rPr kumimoji="0" lang="ko-KR" altLang="en-US" sz="5400" kern="0" spc="-215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ko-KR" altLang="en-US" sz="5400" kern="0" spc="-215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조회</a:t>
            </a:r>
            <a:endParaRPr kumimoji="0" lang="ko-KR" altLang="en-US" sz="5400" kern="0" spc="-235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7252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92923" y="836712"/>
            <a:ext cx="698178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Data JPA Architecture</a:t>
            </a:r>
            <a:endParaRPr lang="ko-KR" altLang="en-US" sz="40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8704" y="1988840"/>
            <a:ext cx="4839375" cy="3791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03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8"/>
          <p:cNvSpPr txBox="1">
            <a:spLocks noChangeArrowheads="1"/>
          </p:cNvSpPr>
          <p:nvPr/>
        </p:nvSpPr>
        <p:spPr bwMode="auto">
          <a:xfrm>
            <a:off x="-591616" y="764704"/>
            <a:ext cx="10497616" cy="4832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60000"/>
              </a:spcBef>
              <a:buClr>
                <a:schemeClr val="folHlink"/>
              </a:buClr>
              <a:buFont typeface="Wingdings" panose="05000000000000000000" pitchFamily="2" charset="2"/>
              <a:buChar char="•"/>
              <a:defRPr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8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>
              <a:spcBef>
                <a:spcPct val="25000"/>
              </a:spcBef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marL="914400" lvl="1" indent="-171450" eaLnBrk="1" latinLnBrk="1" hangingPunct="1">
              <a:lnSpc>
                <a:spcPct val="20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l"/>
              <a:defRPr/>
            </a:pPr>
            <a:r>
              <a:rPr lang="en-US" altLang="ko-KR" sz="28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8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엄청 많이 하는 질문</a:t>
            </a:r>
            <a:endParaRPr lang="en-US" altLang="ko-KR" sz="2800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314450" lvl="2" indent="-171450" eaLnBrk="1" latinLnBrk="1" hangingPunct="1">
              <a:lnSpc>
                <a:spcPct val="200000"/>
              </a:lnSpc>
              <a:spcBef>
                <a:spcPct val="0"/>
              </a:spcBef>
              <a:buClrTx/>
              <a:defRPr/>
            </a:pPr>
            <a:r>
              <a:rPr lang="en-US" altLang="ko-KR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ORM </a:t>
            </a:r>
            <a:r>
              <a:rPr lang="ko-KR" altLang="en-US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프레임워크를 사용하면 </a:t>
            </a:r>
            <a:r>
              <a:rPr lang="en-US" altLang="ko-KR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SQL</a:t>
            </a:r>
            <a:r>
              <a:rPr lang="ko-KR" altLang="en-US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과 데이터베이스는 잘 몰라도 </a:t>
            </a:r>
            <a:r>
              <a:rPr lang="ko-KR" altLang="en-US" sz="1800" b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되나요</a:t>
            </a:r>
            <a:r>
              <a:rPr lang="en-US" altLang="ko-KR" sz="1800" b="1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 : </a:t>
            </a:r>
            <a:r>
              <a:rPr lang="ko-KR" altLang="en-US" sz="18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잘 알아야 합니다</a:t>
            </a:r>
            <a:r>
              <a:rPr lang="en-US" altLang="ko-KR" sz="18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en-US" altLang="ko-KR" sz="1800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314450" lvl="2" indent="-171450" eaLnBrk="1" latinLnBrk="1" hangingPunct="1">
              <a:lnSpc>
                <a:spcPct val="200000"/>
              </a:lnSpc>
              <a:spcBef>
                <a:spcPct val="0"/>
              </a:spcBef>
              <a:buClrTx/>
              <a:defRPr/>
            </a:pPr>
            <a:r>
              <a:rPr lang="ko-KR" altLang="en-US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성능이 느리진 </a:t>
            </a:r>
            <a:r>
              <a:rPr lang="ko-KR" altLang="en-US" sz="1800" b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않나요</a:t>
            </a:r>
            <a:r>
              <a:rPr lang="en-US" altLang="ko-KR" sz="1800" b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 : </a:t>
            </a:r>
            <a:r>
              <a:rPr lang="ko-KR" altLang="en-US" sz="18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빠릅니다</a:t>
            </a:r>
            <a:r>
              <a:rPr lang="en-US" altLang="ko-KR" sz="18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8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원리를 잘 모르면 느리게 코딩할 수는 있습니다</a:t>
            </a:r>
            <a:r>
              <a:rPr lang="en-US" altLang="ko-KR" sz="18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en-US" altLang="ko-KR" sz="18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314450" lvl="2" indent="-171450" eaLnBrk="1" latinLnBrk="1" hangingPunct="1">
              <a:lnSpc>
                <a:spcPct val="200000"/>
              </a:lnSpc>
              <a:spcBef>
                <a:spcPct val="0"/>
              </a:spcBef>
              <a:buClrTx/>
              <a:defRPr/>
            </a:pPr>
            <a:r>
              <a:rPr lang="ko-KR" altLang="en-US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통계 쿼리처럼 매우 복잡한 </a:t>
            </a:r>
            <a:r>
              <a:rPr lang="en-US" altLang="ko-KR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SQL</a:t>
            </a:r>
            <a:r>
              <a:rPr lang="ko-KR" altLang="en-US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은 어떻게 </a:t>
            </a:r>
            <a:r>
              <a:rPr lang="ko-KR" altLang="en-US" sz="1800" b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하나요</a:t>
            </a:r>
            <a:r>
              <a:rPr lang="en-US" altLang="ko-KR" sz="1800" b="1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 : </a:t>
            </a:r>
            <a:r>
              <a:rPr lang="ko-KR" altLang="en-US" sz="18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네이티브 쿼리를 지원합니다</a:t>
            </a:r>
            <a:r>
              <a:rPr lang="en-US" altLang="ko-KR" sz="18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en-US" altLang="ko-KR" sz="1800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314450" lvl="2" indent="-171450" eaLnBrk="1" latinLnBrk="1" hangingPunct="1">
              <a:lnSpc>
                <a:spcPct val="200000"/>
              </a:lnSpc>
              <a:spcBef>
                <a:spcPct val="0"/>
              </a:spcBef>
              <a:buClrTx/>
              <a:defRPr/>
            </a:pPr>
            <a:r>
              <a:rPr lang="en-US" altLang="ko-KR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MyBatis</a:t>
            </a:r>
            <a:r>
              <a:rPr lang="ko-KR" altLang="en-US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와 어떤 차이가 </a:t>
            </a:r>
            <a:r>
              <a:rPr lang="ko-KR" altLang="en-US" sz="1800" b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있나요</a:t>
            </a:r>
            <a:r>
              <a:rPr lang="en-US" altLang="ko-KR" sz="1800" b="1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 : </a:t>
            </a:r>
            <a:r>
              <a:rPr lang="en-US" altLang="ko-KR" sz="18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JPA </a:t>
            </a:r>
            <a:r>
              <a:rPr lang="ko-KR" altLang="en-US" sz="18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는 진정한 </a:t>
            </a:r>
            <a:r>
              <a:rPr lang="en-US" altLang="ko-KR" sz="18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ORM </a:t>
            </a:r>
            <a:r>
              <a:rPr lang="ko-KR" altLang="en-US" sz="18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입니다</a:t>
            </a:r>
            <a:r>
              <a:rPr lang="en-US" altLang="ko-KR" sz="18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en-US" altLang="ko-KR" sz="1800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314450" lvl="2" indent="-171450" eaLnBrk="1" latinLnBrk="1" hangingPunct="1">
              <a:lnSpc>
                <a:spcPct val="200000"/>
              </a:lnSpc>
              <a:spcBef>
                <a:spcPct val="0"/>
              </a:spcBef>
              <a:buClrTx/>
              <a:defRPr/>
            </a:pPr>
            <a:r>
              <a:rPr lang="ko-KR" altLang="en-US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하이버네이트 프레임워크를 신뢰할 수 </a:t>
            </a:r>
            <a:r>
              <a:rPr lang="ko-KR" altLang="en-US" sz="1800" b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있나요</a:t>
            </a:r>
            <a:r>
              <a:rPr lang="en-US" altLang="ko-KR" sz="1800" b="1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 : </a:t>
            </a:r>
            <a:r>
              <a:rPr lang="en-US" altLang="ko-KR" sz="18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2001</a:t>
            </a:r>
            <a:r>
              <a:rPr lang="ko-KR" altLang="en-US" sz="18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년 부터 사용되는 기술입니다</a:t>
            </a:r>
            <a:r>
              <a:rPr lang="en-US" altLang="ko-KR" sz="18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en-US" altLang="ko-KR" sz="1800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314450" lvl="2" indent="-171450" eaLnBrk="1" latinLnBrk="1" hangingPunct="1">
              <a:lnSpc>
                <a:spcPct val="200000"/>
              </a:lnSpc>
              <a:spcBef>
                <a:spcPct val="0"/>
              </a:spcBef>
              <a:buClrTx/>
              <a:defRPr/>
            </a:pPr>
            <a:r>
              <a:rPr lang="ko-KR" altLang="en-US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 주위에는 </a:t>
            </a:r>
            <a:r>
              <a:rPr lang="en-US" altLang="ko-KR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MyBatis(iBatis, myBatis)</a:t>
            </a:r>
            <a:r>
              <a:rPr lang="ko-KR" altLang="en-US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만 </a:t>
            </a:r>
            <a:r>
              <a:rPr lang="ko-KR" altLang="en-US" sz="1800" b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사용하는데요</a:t>
            </a:r>
            <a:r>
              <a:rPr lang="en-US" altLang="ko-KR" sz="1800" b="1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 : </a:t>
            </a:r>
            <a:r>
              <a:rPr lang="en-US" altLang="ko-KR" sz="18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JPA </a:t>
            </a:r>
            <a:r>
              <a:rPr lang="ko-KR" altLang="en-US" sz="18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기술층이 계속 증가합니다</a:t>
            </a:r>
            <a:r>
              <a:rPr lang="en-US" altLang="ko-KR" sz="18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en-US" altLang="ko-KR" sz="1800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314450" lvl="2" indent="-171450" eaLnBrk="1" latinLnBrk="1" hangingPunct="1">
              <a:lnSpc>
                <a:spcPct val="200000"/>
              </a:lnSpc>
              <a:spcBef>
                <a:spcPct val="0"/>
              </a:spcBef>
              <a:buClrTx/>
              <a:defRPr/>
            </a:pPr>
            <a:r>
              <a:rPr lang="ko-KR" altLang="en-US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학습곡선이 높다고 </a:t>
            </a:r>
            <a:r>
              <a:rPr lang="ko-KR" altLang="en-US" sz="1800" b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하던데요</a:t>
            </a:r>
            <a:r>
              <a:rPr lang="en-US" altLang="ko-KR" sz="1800" b="1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 : </a:t>
            </a:r>
            <a:r>
              <a:rPr lang="ko-KR" altLang="en-US" sz="18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높습니다</a:t>
            </a:r>
            <a:r>
              <a:rPr lang="en-US" altLang="ko-KR" sz="18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8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그만큼의 가치가 충분히 있습니다</a:t>
            </a:r>
            <a:r>
              <a:rPr lang="en-US" altLang="ko-KR" sz="18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en-US" altLang="ko-KR" sz="1800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40478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97879" y="2060848"/>
            <a:ext cx="5311262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국내 독보적인 </a:t>
            </a:r>
            <a:r>
              <a:rPr lang="en-US" altLang="ko-KR" sz="4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JPA </a:t>
            </a:r>
            <a:r>
              <a:rPr lang="ko-KR" altLang="en-US" sz="4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서적</a:t>
            </a:r>
            <a:endParaRPr lang="en-US" altLang="ko-KR" sz="4000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endParaRPr lang="en-US" altLang="ko-KR" sz="4000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2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JPA </a:t>
            </a:r>
            <a:r>
              <a:rPr lang="ko-KR" altLang="en-US" sz="2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전반적인 원리 및 고급 주제 다룸</a:t>
            </a:r>
            <a:endParaRPr lang="en-US" altLang="ko-KR" sz="20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2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Data JPA </a:t>
            </a:r>
            <a:r>
              <a:rPr lang="ko-KR" altLang="en-US" sz="2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사용을 위한 필수 학습</a:t>
            </a:r>
            <a:endParaRPr lang="en-US" altLang="ko-KR" sz="2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3080" y="747328"/>
            <a:ext cx="3960440" cy="5345968"/>
          </a:xfrm>
          <a:prstGeom prst="rect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274817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936776" y="2060848"/>
            <a:ext cx="3613489" cy="20497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734482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792760" y="2780928"/>
            <a:ext cx="493596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Security</a:t>
            </a:r>
            <a:endParaRPr lang="ko-KR" altLang="en-US" sz="54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4608" y="2692524"/>
            <a:ext cx="1168524" cy="1168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299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496" y="1052736"/>
            <a:ext cx="6192688" cy="4676524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5601072" y="1052736"/>
            <a:ext cx="4592960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428750" lvl="2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ko-KR" altLang="en-US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웹 요청 </a:t>
            </a:r>
            <a:r>
              <a:rPr lang="ko-KR" altLang="en-US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인증 및 권한</a:t>
            </a:r>
            <a:endParaRPr lang="en-US" altLang="ko-KR" sz="18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428750" lvl="2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ko-KR" altLang="en-US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메소드 </a:t>
            </a:r>
            <a:r>
              <a:rPr lang="ko-KR" altLang="en-US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호출 </a:t>
            </a:r>
            <a:r>
              <a:rPr lang="ko-KR" altLang="en-US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인증 및 </a:t>
            </a:r>
            <a:r>
              <a:rPr lang="ko-KR" altLang="en-US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권한</a:t>
            </a:r>
            <a:endParaRPr lang="en-US" altLang="ko-KR" sz="18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428750" lvl="2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ko-KR" altLang="en-US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빈 참조 인증 및 권한</a:t>
            </a:r>
            <a:endParaRPr lang="en-US" altLang="ko-KR" sz="18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428750" lvl="2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ko-KR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Password Hashing</a:t>
            </a:r>
            <a:endParaRPr lang="en-US" altLang="ko-KR" sz="18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428750" lvl="2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ko-KR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LDAP, Oauth2 </a:t>
            </a:r>
            <a:r>
              <a:rPr lang="ko-KR" altLang="en-US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연동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4178548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936776" y="2060848"/>
            <a:ext cx="3613489" cy="20497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382936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2576736" y="2276872"/>
            <a:ext cx="4632087" cy="1517341"/>
            <a:chOff x="3152800" y="2692134"/>
            <a:chExt cx="4632087" cy="1517341"/>
          </a:xfrm>
        </p:grpSpPr>
        <p:sp>
          <p:nvSpPr>
            <p:cNvPr id="3" name="TextBox 2"/>
            <p:cNvSpPr txBox="1"/>
            <p:nvPr/>
          </p:nvSpPr>
          <p:spPr>
            <a:xfrm>
              <a:off x="3152800" y="2692134"/>
              <a:ext cx="4632087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000" b="1" dirty="0" smtClean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Spring Test</a:t>
              </a:r>
              <a:endParaRPr lang="ko-KR" altLang="en-US" sz="60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3224808" y="3717032"/>
              <a:ext cx="4013406" cy="49244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600" b="1" dirty="0" smtClean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Test Driven Development</a:t>
              </a:r>
              <a:endParaRPr lang="ko-KR" altLang="en-US" sz="26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77443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496" y="1124744"/>
            <a:ext cx="4104456" cy="4289115"/>
          </a:xfrm>
          <a:prstGeom prst="rect">
            <a:avLst/>
          </a:prstGeom>
        </p:spPr>
      </p:pic>
      <p:sp>
        <p:nvSpPr>
          <p:cNvPr id="7" name="TextBox 8"/>
          <p:cNvSpPr txBox="1">
            <a:spLocks noChangeArrowheads="1"/>
          </p:cNvSpPr>
          <p:nvPr/>
        </p:nvSpPr>
        <p:spPr bwMode="auto">
          <a:xfrm>
            <a:off x="3584848" y="1268760"/>
            <a:ext cx="6105128" cy="3046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60000"/>
              </a:spcBef>
              <a:buClr>
                <a:schemeClr val="folHlink"/>
              </a:buClr>
              <a:buFont typeface="Wingdings" panose="05000000000000000000" pitchFamily="2" charset="2"/>
              <a:buChar char="•"/>
              <a:defRPr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8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>
              <a:spcBef>
                <a:spcPct val="25000"/>
              </a:spcBef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marL="1314450" lvl="2" indent="-171450" eaLnBrk="1" latinLnBrk="1" hangingPunct="1">
              <a:lnSpc>
                <a:spcPct val="200000"/>
              </a:lnSpc>
              <a:spcBef>
                <a:spcPct val="0"/>
              </a:spcBef>
              <a:buClrTx/>
              <a:defRPr/>
            </a:pPr>
            <a:r>
              <a:rPr lang="en-US" altLang="ko-KR" sz="16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RED </a:t>
            </a:r>
            <a:r>
              <a:rPr lang="en-US" altLang="ko-KR" sz="16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6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단계</a:t>
            </a:r>
            <a:endParaRPr lang="en-US" altLang="ko-KR" sz="1600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71650" lvl="3" indent="-171450" eaLnBrk="1" latinLnBrk="1" hangingPunct="1">
              <a:lnSpc>
                <a:spcPct val="200000"/>
              </a:lnSpc>
              <a:spcBef>
                <a:spcPct val="0"/>
              </a:spcBef>
              <a:defRPr/>
            </a:pPr>
            <a:r>
              <a:rPr lang="ko-KR" altLang="en-US" sz="16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문제를 </a:t>
            </a:r>
            <a:r>
              <a:rPr lang="ko-KR" altLang="en-US" sz="16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정의하는 것에 집중한다</a:t>
            </a:r>
            <a:r>
              <a:rPr lang="en-US" altLang="ko-KR" sz="16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en-US" altLang="ko-KR" sz="16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314450" lvl="2" indent="-171450" eaLnBrk="1" latinLnBrk="1" hangingPunct="1">
              <a:lnSpc>
                <a:spcPct val="200000"/>
              </a:lnSpc>
              <a:spcBef>
                <a:spcPct val="0"/>
              </a:spcBef>
              <a:buClrTx/>
              <a:defRPr/>
            </a:pPr>
            <a:r>
              <a:rPr lang="en-US" altLang="ko-KR" sz="1600" b="1" dirty="0">
                <a:solidFill>
                  <a:srgbClr val="92D0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Green 2</a:t>
            </a:r>
            <a:r>
              <a:rPr lang="ko-KR" altLang="en-US" sz="1600" b="1" dirty="0" smtClean="0">
                <a:solidFill>
                  <a:srgbClr val="92D0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단계</a:t>
            </a:r>
            <a:endParaRPr lang="en-US" altLang="ko-KR" sz="1600" b="1" dirty="0" smtClean="0">
              <a:solidFill>
                <a:srgbClr val="92D05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71650" lvl="3" indent="-171450" eaLnBrk="1" latinLnBrk="1" hangingPunct="1">
              <a:lnSpc>
                <a:spcPct val="200000"/>
              </a:lnSpc>
              <a:spcBef>
                <a:spcPct val="0"/>
              </a:spcBef>
              <a:defRPr/>
            </a:pPr>
            <a:r>
              <a:rPr lang="ko-KR" altLang="en-US" sz="16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그 </a:t>
            </a:r>
            <a:r>
              <a:rPr lang="ko-KR" altLang="en-US" sz="16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문제를 해결하는데 집중한다</a:t>
            </a:r>
            <a:r>
              <a:rPr lang="en-US" altLang="ko-KR" sz="16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en-US" altLang="ko-KR" sz="16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314450" lvl="2" indent="-171450" eaLnBrk="1" latinLnBrk="1" hangingPunct="1">
              <a:lnSpc>
                <a:spcPct val="200000"/>
              </a:lnSpc>
              <a:spcBef>
                <a:spcPct val="0"/>
              </a:spcBef>
              <a:buClrTx/>
              <a:defRPr/>
            </a:pPr>
            <a:r>
              <a:rPr lang="en-US" altLang="ko-KR" sz="1600" b="1" dirty="0">
                <a:solidFill>
                  <a:srgbClr val="918B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Refactor 3</a:t>
            </a:r>
            <a:r>
              <a:rPr lang="ko-KR" altLang="en-US" sz="1600" b="1" dirty="0" smtClean="0">
                <a:solidFill>
                  <a:srgbClr val="918B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단계</a:t>
            </a:r>
            <a:endParaRPr lang="en-US" altLang="ko-KR" sz="1600" b="1" dirty="0" smtClean="0">
              <a:solidFill>
                <a:srgbClr val="918BF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71650" lvl="3" indent="-171450" eaLnBrk="1" latinLnBrk="1" hangingPunct="1">
              <a:lnSpc>
                <a:spcPct val="200000"/>
              </a:lnSpc>
              <a:spcBef>
                <a:spcPct val="0"/>
              </a:spcBef>
              <a:defRPr/>
            </a:pPr>
            <a:r>
              <a:rPr lang="ko-KR" altLang="en-US" sz="16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작성한 </a:t>
            </a:r>
            <a:r>
              <a:rPr lang="ko-KR" altLang="en-US" sz="16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코드를 </a:t>
            </a:r>
            <a:r>
              <a:rPr lang="en-US" altLang="ko-KR" sz="16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Clean </a:t>
            </a:r>
            <a:r>
              <a:rPr lang="en-US" altLang="ko-KR" sz="16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Up </a:t>
            </a:r>
            <a:r>
              <a:rPr lang="ko-KR" altLang="en-US" sz="16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하는 </a:t>
            </a:r>
            <a:r>
              <a:rPr lang="ko-KR" altLang="en-US" sz="16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것에 집중한다</a:t>
            </a:r>
            <a:r>
              <a:rPr lang="en-US" altLang="ko-KR" sz="16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en-US" altLang="ko-KR" sz="16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04251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16496" y="1196752"/>
            <a:ext cx="9145016" cy="49552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sz="140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20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의존성 관리 이해</a:t>
            </a:r>
            <a:endParaRPr lang="en-US" altLang="ko-KR" sz="2000" b="1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hlinkClick r:id="rId2"/>
              </a:rPr>
              <a:t>https://docs.spring.io/spring-boot/docs/current/reference/htmlsingle/#</a:t>
            </a:r>
            <a:r>
              <a:rPr lang="en-US" altLang="ko-KR" sz="160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hlinkClick r:id="rId2"/>
              </a:rPr>
              <a:t>using-boot-dependency-management</a:t>
            </a:r>
            <a:endParaRPr lang="en-US" altLang="ko-KR" sz="1600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/>
            <a:endParaRPr lang="en-US" altLang="ko-KR" sz="1800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18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000" b="1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의존성 관리 </a:t>
            </a:r>
            <a:r>
              <a:rPr lang="ko-KR" altLang="en-US" sz="20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응용</a:t>
            </a:r>
            <a:endParaRPr lang="en-US" altLang="ko-KR" sz="2000" b="1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2000" b="1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buFont typeface="Wingdings" panose="05000000000000000000" pitchFamily="2" charset="2"/>
              <a:buChar char="l"/>
            </a:pPr>
            <a:r>
              <a:rPr lang="ko-KR" altLang="en-US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의존성 관리 개념</a:t>
            </a:r>
            <a:endParaRPr lang="en-US" altLang="ko-KR" sz="16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/>
            <a:endParaRPr lang="en-US" altLang="ko-KR" sz="16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buFont typeface="Wingdings" panose="05000000000000000000" pitchFamily="2" charset="2"/>
              <a:buChar char="l"/>
            </a:pPr>
            <a:r>
              <a:rPr lang="ko-KR" altLang="en-US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버전 </a:t>
            </a:r>
            <a:r>
              <a:rPr lang="ko-KR" altLang="en-US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관리 해주는 의존성 추가 </a:t>
            </a:r>
            <a:r>
              <a:rPr lang="ko-KR" altLang="en-US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방법</a:t>
            </a:r>
            <a:endParaRPr lang="en-US" altLang="ko-KR" sz="16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buFont typeface="Wingdings" panose="05000000000000000000" pitchFamily="2" charset="2"/>
              <a:buChar char="l"/>
            </a:pPr>
            <a:endParaRPr lang="en-US" altLang="ko-KR" sz="16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buFont typeface="Wingdings" panose="05000000000000000000" pitchFamily="2" charset="2"/>
              <a:buChar char="l"/>
            </a:pPr>
            <a:r>
              <a:rPr lang="ko-KR" altLang="en-US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버전 </a:t>
            </a:r>
            <a:r>
              <a:rPr lang="ko-KR" altLang="en-US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관리 안해주는 의존성 추가 </a:t>
            </a:r>
            <a:r>
              <a:rPr lang="ko-KR" altLang="en-US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방법</a:t>
            </a:r>
            <a:endParaRPr lang="en-US" altLang="ko-KR" sz="16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/>
            <a:r>
              <a:rPr lang="ko-KR" altLang="en-US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sz="16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buFont typeface="Wingdings" panose="05000000000000000000" pitchFamily="2" charset="2"/>
              <a:buChar char="l"/>
            </a:pPr>
            <a:r>
              <a:rPr lang="ko-KR" altLang="en-US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기존 </a:t>
            </a:r>
            <a:r>
              <a:rPr lang="ko-KR" altLang="en-US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의존성 버전 </a:t>
            </a:r>
            <a:r>
              <a:rPr lang="ko-KR" altLang="en-US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변경 방법</a:t>
            </a:r>
            <a:endParaRPr lang="en-US" altLang="ko-KR" sz="16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altLang="ko-KR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hlinkClick r:id="rId3"/>
              </a:rPr>
              <a:t>https://mvnrepository.com</a:t>
            </a:r>
            <a:r>
              <a:rPr lang="en-US" altLang="ko-KR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hlinkClick r:id="rId3"/>
              </a:rPr>
              <a:t>/</a:t>
            </a:r>
            <a:endParaRPr lang="en-US" altLang="ko-KR" sz="16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ko-KR" sz="2000" b="1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60512" y="509771"/>
            <a:ext cx="8712968" cy="744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2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의존성 관리</a:t>
            </a:r>
            <a:endParaRPr lang="ko-KR" altLang="en-US" sz="3200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1849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183281" y="836712"/>
            <a:ext cx="5282215" cy="7448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2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쉽고 간단한 테스트 환경 구현</a:t>
            </a:r>
            <a:endParaRPr lang="ko-KR" altLang="en-US" sz="32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4728" y="1916832"/>
            <a:ext cx="4639322" cy="3543795"/>
          </a:xfrm>
          <a:prstGeom prst="rect">
            <a:avLst/>
          </a:prstGeom>
          <a:ln w="12700">
            <a:solidFill>
              <a:schemeClr val="accent3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740697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072680" y="476672"/>
            <a:ext cx="56541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200" b="1" dirty="0" smtClean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강력한 </a:t>
            </a:r>
            <a:r>
              <a:rPr lang="en-US" altLang="ko-KR" sz="3200" b="1" dirty="0" smtClean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Mock </a:t>
            </a:r>
            <a:r>
              <a:rPr lang="ko-KR" altLang="en-US" sz="3200" b="1" dirty="0" smtClean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및 검증</a:t>
            </a:r>
            <a:r>
              <a:rPr lang="en-US" altLang="ko-KR" sz="3200" b="1" dirty="0" smtClean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3200" b="1" dirty="0" smtClean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툴 제공</a:t>
            </a:r>
            <a:endParaRPr lang="ko-KR" altLang="en-US" sz="3200" b="1" dirty="0">
              <a:solidFill>
                <a:schemeClr val="accent3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8664" y="1268760"/>
            <a:ext cx="5961806" cy="4857768"/>
          </a:xfrm>
          <a:prstGeom prst="rect">
            <a:avLst/>
          </a:prstGeom>
          <a:ln>
            <a:solidFill>
              <a:schemeClr val="accent3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959709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936776" y="2060848"/>
            <a:ext cx="3613489" cy="20497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782138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692844" y="705470"/>
            <a:ext cx="40190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REST</a:t>
            </a:r>
            <a:endParaRPr lang="ko-KR" altLang="en-US" sz="54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592" y="1844824"/>
            <a:ext cx="7329264" cy="4122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812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544" y="2060848"/>
            <a:ext cx="8096250" cy="385762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544" y="908720"/>
            <a:ext cx="5372850" cy="866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639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368824" y="980728"/>
            <a:ext cx="6048672" cy="498598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lvl="1"/>
            <a:r>
              <a:rPr lang="ko-KR" altLang="en-US" sz="1400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토큰 발급 받기</a:t>
            </a:r>
          </a:p>
          <a:p>
            <a:pPr lvl="2"/>
            <a:r>
              <a:rPr lang="ko-KR" altLang="en-US" sz="1400" b="1" dirty="0" smtClean="0">
                <a:solidFill>
                  <a:schemeClr val="accent3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● </a:t>
            </a:r>
            <a:r>
              <a:rPr lang="ko-KR" altLang="en-US" sz="1200" b="1" dirty="0" smtClean="0">
                <a:solidFill>
                  <a:schemeClr val="accent3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POST /oauth/token</a:t>
            </a:r>
          </a:p>
          <a:p>
            <a:pPr lvl="2"/>
            <a:r>
              <a:rPr lang="ko-KR" altLang="en-US" sz="1200" b="1" dirty="0" smtClean="0">
                <a:solidFill>
                  <a:schemeClr val="accent3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● BASIC authentication 헤더</a:t>
            </a:r>
          </a:p>
          <a:p>
            <a:pPr lvl="2"/>
            <a:r>
              <a:rPr lang="en-US" altLang="ko-KR" sz="1200" b="1" dirty="0" smtClean="0">
                <a:solidFill>
                  <a:schemeClr val="accent3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	</a:t>
            </a:r>
            <a:r>
              <a:rPr lang="ko-KR" altLang="en-US" sz="1200" b="1" dirty="0" smtClean="0">
                <a:solidFill>
                  <a:schemeClr val="accent3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○ client Id(myApp) + client secret(pass)</a:t>
            </a:r>
          </a:p>
          <a:p>
            <a:pPr lvl="2"/>
            <a:r>
              <a:rPr lang="ko-KR" altLang="en-US" sz="1200" b="1" dirty="0" smtClean="0">
                <a:solidFill>
                  <a:schemeClr val="accent3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● 요청 본문 폼</a:t>
            </a:r>
          </a:p>
          <a:p>
            <a:pPr lvl="2"/>
            <a:r>
              <a:rPr lang="en-US" altLang="ko-KR" sz="1200" b="1" dirty="0" smtClean="0">
                <a:solidFill>
                  <a:schemeClr val="accent3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	</a:t>
            </a:r>
            <a:r>
              <a:rPr lang="ko-KR" altLang="en-US" sz="1200" b="1" dirty="0" smtClean="0">
                <a:solidFill>
                  <a:schemeClr val="accent3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○ username: admin@email.com</a:t>
            </a:r>
          </a:p>
          <a:p>
            <a:pPr lvl="2"/>
            <a:r>
              <a:rPr lang="en-US" altLang="ko-KR" sz="1200" b="1" dirty="0" smtClean="0">
                <a:solidFill>
                  <a:schemeClr val="accent3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	</a:t>
            </a:r>
            <a:r>
              <a:rPr lang="ko-KR" altLang="en-US" sz="1200" b="1" dirty="0" smtClean="0">
                <a:solidFill>
                  <a:schemeClr val="accent3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○ password: admin</a:t>
            </a:r>
          </a:p>
          <a:p>
            <a:pPr lvl="2"/>
            <a:r>
              <a:rPr lang="en-US" altLang="ko-KR" sz="1200" b="1" dirty="0" smtClean="0">
                <a:solidFill>
                  <a:schemeClr val="accent3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	</a:t>
            </a:r>
            <a:r>
              <a:rPr lang="ko-KR" altLang="en-US" sz="1200" b="1" dirty="0" smtClean="0">
                <a:solidFill>
                  <a:schemeClr val="accent3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○ grant_type: password</a:t>
            </a:r>
            <a:endParaRPr lang="en-US" altLang="ko-KR" sz="1200" b="1" dirty="0" smtClean="0">
              <a:solidFill>
                <a:schemeClr val="accent3">
                  <a:lumMod val="7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/>
            <a:r>
              <a:rPr lang="ko-KR" altLang="en-US" sz="14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이벤트 생성하기</a:t>
            </a:r>
          </a:p>
          <a:p>
            <a:pPr lvl="2"/>
            <a:r>
              <a:rPr lang="ko-KR" altLang="en-US" sz="1200" b="1" dirty="0">
                <a:solidFill>
                  <a:schemeClr val="accent3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● 로그인 했을 때</a:t>
            </a:r>
          </a:p>
          <a:p>
            <a:pPr lvl="2"/>
            <a:r>
              <a:rPr lang="en-US" altLang="ko-KR" sz="1200" b="1" dirty="0">
                <a:solidFill>
                  <a:schemeClr val="accent3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	</a:t>
            </a:r>
            <a:r>
              <a:rPr lang="ko-KR" altLang="en-US" sz="1200" b="1" dirty="0">
                <a:solidFill>
                  <a:schemeClr val="accent3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○ 이벤트 생성 데이터</a:t>
            </a:r>
            <a:r>
              <a:rPr lang="en-US" altLang="ko-KR" sz="1200" b="1" dirty="0">
                <a:solidFill>
                  <a:schemeClr val="accent3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b="1" dirty="0">
                <a:solidFill>
                  <a:schemeClr val="accent3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이벤트 목록 링크</a:t>
            </a:r>
            <a:r>
              <a:rPr lang="en-US" altLang="ko-KR" sz="1200" b="1" dirty="0">
                <a:solidFill>
                  <a:schemeClr val="accent3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b="1" dirty="0">
                <a:solidFill>
                  <a:schemeClr val="accent3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이벤트 수정 링크</a:t>
            </a:r>
            <a:r>
              <a:rPr lang="en-US" altLang="ko-KR" sz="1200" b="1" dirty="0">
                <a:solidFill>
                  <a:schemeClr val="accent3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</a:p>
          <a:p>
            <a:pPr lvl="2"/>
            <a:r>
              <a:rPr lang="en-US" altLang="ko-KR" sz="1200" b="1" dirty="0">
                <a:solidFill>
                  <a:schemeClr val="accent3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	</a:t>
            </a:r>
            <a:r>
              <a:rPr lang="ko-KR" altLang="en-US" sz="1200" b="1" dirty="0">
                <a:solidFill>
                  <a:schemeClr val="accent3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○ </a:t>
            </a:r>
            <a:r>
              <a:rPr lang="en-US" altLang="ko-KR" sz="1200" b="1" dirty="0">
                <a:solidFill>
                  <a:schemeClr val="accent3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self-descrive messages </a:t>
            </a:r>
            <a:r>
              <a:rPr lang="ko-KR" altLang="en-US" sz="1200" b="1" dirty="0" smtClean="0">
                <a:solidFill>
                  <a:schemeClr val="accent3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링크</a:t>
            </a:r>
            <a:endParaRPr lang="en-US" altLang="ko-KR" sz="1200" b="1" dirty="0" smtClean="0">
              <a:solidFill>
                <a:schemeClr val="accent3">
                  <a:lumMod val="7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2"/>
            <a:endParaRPr lang="ko-KR" altLang="en-US" sz="1400" b="1" dirty="0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/>
            <a:r>
              <a:rPr lang="ko-KR" altLang="en-US" sz="1400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이벤트 목록 조회 API</a:t>
            </a:r>
          </a:p>
          <a:p>
            <a:pPr lvl="2"/>
            <a:r>
              <a:rPr lang="ko-KR" altLang="en-US" sz="1200" b="1" dirty="0" smtClean="0">
                <a:solidFill>
                  <a:schemeClr val="accent3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● 로그인 했을 때</a:t>
            </a:r>
          </a:p>
          <a:p>
            <a:pPr lvl="2"/>
            <a:r>
              <a:rPr lang="en-US" altLang="ko-KR" sz="1200" b="1" dirty="0" smtClean="0">
                <a:solidFill>
                  <a:schemeClr val="accent3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	</a:t>
            </a:r>
            <a:r>
              <a:rPr lang="ko-KR" altLang="en-US" sz="1200" b="1" dirty="0" smtClean="0">
                <a:solidFill>
                  <a:schemeClr val="accent3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○ 이벤트 생성 링크 제공</a:t>
            </a:r>
          </a:p>
          <a:p>
            <a:pPr lvl="1"/>
            <a:endParaRPr lang="ko-KR" altLang="en-US" sz="1200" b="1" dirty="0" smtClean="0">
              <a:solidFill>
                <a:schemeClr val="accent3">
                  <a:lumMod val="7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/>
            <a:r>
              <a:rPr lang="ko-KR" altLang="en-US" sz="1400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이벤트 조회</a:t>
            </a:r>
          </a:p>
          <a:p>
            <a:pPr lvl="1"/>
            <a:r>
              <a:rPr lang="en-US" altLang="ko-KR" sz="1400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	</a:t>
            </a:r>
            <a:r>
              <a:rPr lang="ko-KR" altLang="en-US" sz="1200" b="1" dirty="0" smtClean="0">
                <a:solidFill>
                  <a:schemeClr val="accent3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● 로그인 했을 때</a:t>
            </a:r>
          </a:p>
          <a:p>
            <a:pPr lvl="1"/>
            <a:r>
              <a:rPr lang="en-US" altLang="ko-KR" sz="1200" b="1" dirty="0" smtClean="0">
                <a:solidFill>
                  <a:schemeClr val="accent3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	</a:t>
            </a:r>
            <a:r>
              <a:rPr lang="ko-KR" altLang="en-US" sz="1200" b="1" dirty="0" smtClean="0">
                <a:solidFill>
                  <a:schemeClr val="accent3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○ 이벤트 Manager인 경우에는 이벤트 수정 링크 제공</a:t>
            </a:r>
            <a:endParaRPr lang="en-US" altLang="ko-KR" sz="1200" b="1" dirty="0" smtClean="0">
              <a:solidFill>
                <a:schemeClr val="accent3">
                  <a:lumMod val="7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/>
            <a:endParaRPr lang="ko-KR" altLang="en-US" sz="1200" b="1" dirty="0" smtClean="0">
              <a:solidFill>
                <a:schemeClr val="accent3">
                  <a:lumMod val="7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/>
            <a:r>
              <a:rPr lang="ko-KR" altLang="en-US" sz="1400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이벤트 수정하기</a:t>
            </a:r>
          </a:p>
          <a:p>
            <a:pPr lvl="1"/>
            <a:r>
              <a:rPr lang="en-US" altLang="ko-KR" sz="1400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	</a:t>
            </a:r>
            <a:r>
              <a:rPr lang="ko-KR" altLang="en-US" sz="1200" b="1" dirty="0" smtClean="0">
                <a:solidFill>
                  <a:schemeClr val="accent3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● 로그인 했을 때</a:t>
            </a:r>
          </a:p>
          <a:p>
            <a:pPr lvl="1"/>
            <a:r>
              <a:rPr lang="en-US" altLang="ko-KR" sz="1200" b="1" dirty="0" smtClean="0">
                <a:solidFill>
                  <a:schemeClr val="accent3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	</a:t>
            </a:r>
            <a:r>
              <a:rPr lang="ko-KR" altLang="en-US" sz="1200" b="1" dirty="0" smtClean="0">
                <a:solidFill>
                  <a:schemeClr val="accent3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○ 이벤트 Manager인 경우에는 이벤트 수정 링크 제공</a:t>
            </a:r>
            <a:endParaRPr lang="ko-KR" altLang="en-US" sz="1200" b="1" dirty="0">
              <a:solidFill>
                <a:schemeClr val="accent3">
                  <a:lumMod val="7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44488" y="2852936"/>
            <a:ext cx="250741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400" b="1" dirty="0">
                <a:solidFill>
                  <a:srgbClr val="FFFF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REST</a:t>
            </a:r>
            <a:r>
              <a:rPr lang="ko-KR" altLang="en-US" sz="4400" b="1" dirty="0">
                <a:solidFill>
                  <a:srgbClr val="FFFF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API</a:t>
            </a:r>
          </a:p>
        </p:txBody>
      </p:sp>
    </p:spTree>
    <p:extLst>
      <p:ext uri="{BB962C8B-B14F-4D97-AF65-F5344CB8AC3E}">
        <p14:creationId xmlns:p14="http://schemas.microsoft.com/office/powerpoint/2010/main" val="977320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936776" y="2060848"/>
            <a:ext cx="3613489" cy="20497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776346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TextBox 8"/>
          <p:cNvSpPr txBox="1">
            <a:spLocks noChangeArrowheads="1"/>
          </p:cNvSpPr>
          <p:nvPr/>
        </p:nvSpPr>
        <p:spPr bwMode="auto">
          <a:xfrm>
            <a:off x="200472" y="714901"/>
            <a:ext cx="9144000" cy="53783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60000"/>
              </a:spcBef>
              <a:buClr>
                <a:schemeClr val="folHlink"/>
              </a:buClr>
              <a:buFont typeface="Wingdings" panose="05000000000000000000" pitchFamily="2" charset="2"/>
              <a:buChar char="•"/>
              <a:defRPr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8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>
              <a:spcBef>
                <a:spcPct val="25000"/>
              </a:spcBef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eaLnBrk="1" latinLnBrk="1" hangingPunct="1">
              <a:spcBef>
                <a:spcPct val="0"/>
              </a:spcBef>
              <a:buClrTx/>
              <a:buFontTx/>
              <a:buNone/>
              <a:defRPr/>
            </a:pPr>
            <a:r>
              <a:rPr lang="en-US" altLang="ko-KR" sz="12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en-US" altLang="ko-KR" sz="12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en-US" altLang="ko-KR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Batch / Scheduler</a:t>
            </a:r>
            <a:r>
              <a:rPr lang="en-US" altLang="ko-KR" sz="12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2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2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2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1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 </a:t>
            </a:r>
            <a:r>
              <a:rPr lang="ko-KR" altLang="en-US" sz="11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 마이그레이션을 위한 </a:t>
            </a:r>
            <a:r>
              <a:rPr lang="en-US" altLang="ko-KR" sz="11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Batch </a:t>
            </a:r>
            <a:r>
              <a:rPr lang="ko-KR" altLang="en-US" sz="11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와 스케줄러의 연동에</a:t>
            </a:r>
            <a:r>
              <a:rPr lang="en-US" altLang="ko-KR" sz="11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1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대해 학습한다</a:t>
            </a:r>
            <a:r>
              <a:rPr lang="en-US" altLang="ko-KR" sz="11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eaLnBrk="1" latinLnBrk="1" hangingPunct="1">
              <a:spcBef>
                <a:spcPct val="0"/>
              </a:spcBef>
              <a:buClrTx/>
              <a:buFontTx/>
              <a:buNone/>
              <a:defRPr/>
            </a:pPr>
            <a:r>
              <a:rPr lang="en-US" altLang="ko-KR" sz="11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  </a:t>
            </a:r>
          </a:p>
          <a:p>
            <a:pPr marL="971550" lvl="1" indent="-228600" eaLnBrk="1" latinLnBrk="1" hangingPunct="1">
              <a:lnSpc>
                <a:spcPct val="15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l"/>
              <a:defRPr/>
            </a:pPr>
            <a:r>
              <a:rPr lang="en-US" altLang="ko-KR" sz="11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Step by Step </a:t>
            </a:r>
            <a:r>
              <a:rPr lang="ko-KR" altLang="en-US" sz="11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으로 데이터 가공작업</a:t>
            </a:r>
            <a:endParaRPr lang="en-US" altLang="ko-KR" sz="11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71550" lvl="1" indent="-228600" eaLnBrk="1" latinLnBrk="1" hangingPunct="1">
              <a:lnSpc>
                <a:spcPct val="15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l"/>
              <a:defRPr/>
            </a:pPr>
            <a:r>
              <a:rPr lang="en-US" altLang="ko-KR" sz="11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ItemReader / ItemWriter </a:t>
            </a:r>
            <a:r>
              <a:rPr lang="ko-KR" altLang="en-US" sz="11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구현체 제공</a:t>
            </a:r>
            <a:endParaRPr lang="en-US" altLang="ko-KR" sz="11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71550" lvl="1" indent="-228600" eaLnBrk="1" latinLnBrk="1" hangingPunct="1">
              <a:lnSpc>
                <a:spcPct val="15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l"/>
              <a:defRPr/>
            </a:pPr>
            <a:r>
              <a:rPr lang="en-US" altLang="ko-KR" sz="11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Cron Expression </a:t>
            </a:r>
            <a:r>
              <a:rPr lang="ko-KR" altLang="en-US" sz="11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설정을 통해 스케줄러 제어</a:t>
            </a:r>
            <a:endParaRPr lang="en-US" altLang="ko-KR" sz="11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71550" lvl="1" indent="-228600" eaLnBrk="1" latinLnBrk="1" hangingPunct="1">
              <a:lnSpc>
                <a:spcPct val="15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l"/>
              <a:defRPr/>
            </a:pPr>
            <a:r>
              <a:rPr lang="ko-KR" altLang="en-US" sz="11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대용량 데이터 일괄 작업</a:t>
            </a:r>
            <a:r>
              <a:rPr lang="en-US" altLang="ko-KR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endParaRPr lang="en-US" altLang="ko-KR" sz="10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eaLnBrk="1" latinLnBrk="1" hangingPunct="1">
              <a:spcBef>
                <a:spcPct val="0"/>
              </a:spcBef>
              <a:buClrTx/>
              <a:buFontTx/>
              <a:buNone/>
              <a:defRPr/>
            </a:pPr>
            <a:r>
              <a:rPr lang="en-US" altLang="ko-KR" sz="12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en-US" altLang="ko-KR" sz="12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en-US" altLang="ko-KR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AMQ - RabbitMQ</a:t>
            </a:r>
            <a:r>
              <a:rPr lang="en-US" altLang="ko-KR" sz="12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2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2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2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1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AMQP </a:t>
            </a:r>
            <a:r>
              <a:rPr lang="ko-KR" altLang="en-US" sz="11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</a:t>
            </a:r>
            <a:r>
              <a:rPr lang="en-US" altLang="ko-KR" sz="11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1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구현체이며 비동기 메시징 시스템인 </a:t>
            </a:r>
            <a:r>
              <a:rPr lang="en-US" altLang="ko-KR" sz="11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RabbitMQ </a:t>
            </a:r>
            <a:r>
              <a:rPr lang="ko-KR" altLang="en-US" sz="11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활용해 대용량</a:t>
            </a:r>
            <a:r>
              <a:rPr lang="en-US" altLang="ko-KR" sz="11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1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및 대규모 트래픽 운영방안에 대해 학습한다</a:t>
            </a:r>
            <a:endParaRPr lang="en-US" altLang="ko-KR" sz="1100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14400" lvl="1" indent="-171450" eaLnBrk="1" latinLnBrk="1" hangingPunct="1">
              <a:spcBef>
                <a:spcPct val="0"/>
              </a:spcBef>
              <a:buClrTx/>
              <a:buFont typeface="Wingdings" panose="05000000000000000000" pitchFamily="2" charset="2"/>
              <a:buChar char="l"/>
              <a:defRPr/>
            </a:pPr>
            <a:endParaRPr lang="en-US" altLang="ko-KR" sz="11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14400" lvl="1" indent="-171450" eaLnBrk="1" latinLnBrk="1" hangingPunct="1">
              <a:lnSpc>
                <a:spcPct val="15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l"/>
              <a:defRPr/>
            </a:pPr>
            <a:r>
              <a:rPr lang="ko-KR" altLang="en-US" sz="11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독립형 서버</a:t>
            </a:r>
            <a:endParaRPr lang="en-US" altLang="ko-KR" sz="11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14400" lvl="1" indent="-171450" eaLnBrk="1" latinLnBrk="1" hangingPunct="1">
              <a:lnSpc>
                <a:spcPct val="15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l"/>
              <a:defRPr/>
            </a:pPr>
            <a:r>
              <a:rPr lang="ko-KR" altLang="en-US" sz="11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익스체인지</a:t>
            </a:r>
            <a:r>
              <a:rPr lang="en-US" altLang="ko-KR" sz="11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sz="11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큐의 원리</a:t>
            </a:r>
            <a:r>
              <a:rPr lang="en-US" altLang="ko-KR" sz="11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1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및 작동 방식</a:t>
            </a:r>
            <a:endParaRPr lang="en-US" altLang="ko-KR" sz="11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14400" lvl="1" indent="-171450" eaLnBrk="1" latinLnBrk="1" hangingPunct="1">
              <a:lnSpc>
                <a:spcPct val="15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l"/>
              <a:defRPr/>
            </a:pPr>
            <a:r>
              <a:rPr lang="ko-KR" altLang="en-US" sz="11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분산처리 시스템</a:t>
            </a:r>
            <a:endParaRPr lang="en-US" altLang="ko-KR" sz="11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 indent="0" eaLnBrk="1" latinLnBrk="1" hangingPunct="1">
              <a:lnSpc>
                <a:spcPct val="150000"/>
              </a:lnSpc>
              <a:spcBef>
                <a:spcPct val="0"/>
              </a:spcBef>
              <a:buClrTx/>
              <a:buFontTx/>
              <a:buNone/>
              <a:defRPr/>
            </a:pPr>
            <a:endParaRPr lang="en-US" altLang="ko-KR" sz="9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eaLnBrk="1" latinLnBrk="1" hangingPunct="1">
              <a:spcBef>
                <a:spcPct val="0"/>
              </a:spcBef>
              <a:buClrTx/>
              <a:buFontTx/>
              <a:buNone/>
              <a:defRPr/>
            </a:pPr>
            <a:r>
              <a:rPr lang="en-US" altLang="ko-KR" sz="12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- </a:t>
            </a:r>
            <a:r>
              <a:rPr lang="en-US" altLang="ko-KR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Redis</a:t>
            </a:r>
            <a:r>
              <a:rPr lang="en-US" altLang="ko-KR" sz="12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2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2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2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1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 In-Memory DB </a:t>
            </a:r>
            <a:r>
              <a:rPr lang="ko-KR" altLang="en-US" sz="11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 </a:t>
            </a:r>
            <a:r>
              <a:rPr lang="en-US" altLang="ko-KR" sz="11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Redis </a:t>
            </a:r>
            <a:r>
              <a:rPr lang="ko-KR" altLang="en-US" sz="11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활용해</a:t>
            </a:r>
            <a:r>
              <a:rPr lang="en-US" altLang="ko-KR" sz="11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Caching </a:t>
            </a:r>
            <a:r>
              <a:rPr lang="ko-KR" altLang="en-US" sz="11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및 세션 관리 등에 대해 학습한다</a:t>
            </a:r>
            <a:endParaRPr lang="en-US" altLang="ko-KR" sz="1100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14400" lvl="1" indent="-171450" eaLnBrk="1" latinLnBrk="1" hangingPunct="1">
              <a:spcBef>
                <a:spcPct val="0"/>
              </a:spcBef>
              <a:buClrTx/>
              <a:buFont typeface="Wingdings" panose="05000000000000000000" pitchFamily="2" charset="2"/>
              <a:buChar char="l"/>
              <a:defRPr/>
            </a:pPr>
            <a:endParaRPr lang="en-US" altLang="ko-KR" sz="11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14400" lvl="1" indent="-171450" eaLnBrk="1" latinLnBrk="1" hangingPunct="1">
              <a:lnSpc>
                <a:spcPct val="15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l"/>
              <a:defRPr/>
            </a:pPr>
            <a:r>
              <a:rPr lang="ko-KR" altLang="en-US" sz="11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기본</a:t>
            </a:r>
            <a:r>
              <a:rPr lang="en-US" altLang="ko-KR" sz="11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1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인증 및 권한 </a:t>
            </a:r>
            <a:r>
              <a:rPr lang="en-US" altLang="ko-KR" sz="11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 DB </a:t>
            </a:r>
            <a:r>
              <a:rPr lang="ko-KR" altLang="en-US" sz="11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연동 인증 및 권한</a:t>
            </a:r>
            <a:endParaRPr lang="en-US" altLang="ko-KR" sz="11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14400" lvl="1" indent="-171450" eaLnBrk="1" latinLnBrk="1" hangingPunct="1">
              <a:lnSpc>
                <a:spcPct val="15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l"/>
              <a:defRPr/>
            </a:pPr>
            <a:r>
              <a:rPr lang="ko-KR" altLang="en-US" sz="11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메소드 레벨 인증 및 권한</a:t>
            </a:r>
            <a:endParaRPr lang="en-US" altLang="ko-KR" sz="11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14400" lvl="1" indent="-171450" eaLnBrk="1" latinLnBrk="1" hangingPunct="1">
              <a:lnSpc>
                <a:spcPct val="15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l"/>
              <a:defRPr/>
            </a:pPr>
            <a:r>
              <a:rPr lang="ko-KR" altLang="en-US" sz="11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패스워드 암호화</a:t>
            </a:r>
            <a:endParaRPr lang="en-US" altLang="ko-KR" sz="11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03802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6033120" y="1865713"/>
            <a:ext cx="36004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Docker / Docker Hub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 / Git </a:t>
            </a:r>
            <a:r>
              <a:rPr lang="en-US" altLang="ko-KR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Hub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Jenkins</a:t>
            </a:r>
            <a:endParaRPr lang="en-US" altLang="ko-KR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504" y="1844824"/>
            <a:ext cx="5328592" cy="323521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pic>
      <p:sp>
        <p:nvSpPr>
          <p:cNvPr id="5" name="TextBox 4"/>
          <p:cNvSpPr txBox="1"/>
          <p:nvPr/>
        </p:nvSpPr>
        <p:spPr>
          <a:xfrm>
            <a:off x="2072680" y="764704"/>
            <a:ext cx="497283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자동화 </a:t>
            </a:r>
            <a:r>
              <a:rPr lang="en-US" altLang="ko-KR" sz="4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Infrastructure</a:t>
            </a:r>
            <a:endParaRPr lang="ko-KR" altLang="en-US" sz="4000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73444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0632" y="1484784"/>
            <a:ext cx="6537176" cy="3677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161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936776" y="2060848"/>
            <a:ext cx="3613489" cy="20497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66152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8904" y="836712"/>
            <a:ext cx="5207859" cy="51834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25379" y="2564904"/>
            <a:ext cx="3506088" cy="14834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2016 </a:t>
            </a:r>
            <a:r>
              <a:rPr lang="ko-KR" altLang="en-US" sz="3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년 </a:t>
            </a:r>
            <a:endParaRPr lang="en-US" altLang="ko-KR" sz="3200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3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가상화 환경 사용률</a:t>
            </a:r>
            <a:endParaRPr lang="ko-KR" altLang="en-US" sz="32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42110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72480" y="620688"/>
            <a:ext cx="3944888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428750" lvl="2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ko-KR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Host OS </a:t>
            </a:r>
            <a:r>
              <a:rPr lang="ko-KR" altLang="en-US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자원공유</a:t>
            </a:r>
            <a:endParaRPr lang="en-US" altLang="ko-KR" sz="18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428750" lvl="2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ko-KR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Host </a:t>
            </a:r>
            <a:r>
              <a:rPr lang="ko-KR" altLang="en-US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성능의 </a:t>
            </a:r>
            <a:r>
              <a:rPr lang="en-US" altLang="ko-KR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99.x %</a:t>
            </a:r>
          </a:p>
          <a:p>
            <a:pPr marL="1428750" lvl="2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ko-KR" altLang="en-US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서버</a:t>
            </a:r>
            <a:r>
              <a:rPr lang="en-US" altLang="ko-KR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오케스트라 구축</a:t>
            </a:r>
            <a:endParaRPr lang="en-US" altLang="ko-KR" sz="18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428750" lvl="2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ko-KR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Docker Hub </a:t>
            </a:r>
            <a:r>
              <a:rPr lang="ko-KR" altLang="en-US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연동</a:t>
            </a:r>
            <a:endParaRPr lang="en-US" altLang="ko-KR" sz="18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886200" lvl="8">
              <a:lnSpc>
                <a:spcPct val="150000"/>
              </a:lnSpc>
              <a:defRPr/>
            </a:pPr>
            <a:endParaRPr lang="en-US" altLang="ko-KR" sz="18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6616" y="2420888"/>
            <a:ext cx="7128793" cy="3606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238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504" y="1916832"/>
            <a:ext cx="9043858" cy="3750105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-735632" y="836712"/>
            <a:ext cx="453650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428750" lvl="2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ko-KR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Docker Repository </a:t>
            </a:r>
          </a:p>
          <a:p>
            <a:pPr marL="1428750" lvl="2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ko-KR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Docker Registry</a:t>
            </a:r>
            <a:endParaRPr lang="en-US" altLang="ko-KR" sz="18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53519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-303584" y="712688"/>
            <a:ext cx="3944888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428750" lvl="2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ko-KR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Docker Image</a:t>
            </a:r>
            <a:endParaRPr lang="en-US" altLang="ko-KR" sz="18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428750" lvl="2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ko-KR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Docker Container</a:t>
            </a:r>
          </a:p>
          <a:p>
            <a:pPr marL="1428750" lvl="2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ko-KR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Dockerfile</a:t>
            </a:r>
          </a:p>
          <a:p>
            <a:pPr marL="1428750" lvl="2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ko-KR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Docker-Compose</a:t>
            </a:r>
          </a:p>
          <a:p>
            <a:pPr marL="3886200" lvl="8">
              <a:lnSpc>
                <a:spcPct val="150000"/>
              </a:lnSpc>
              <a:defRPr/>
            </a:pPr>
            <a:endParaRPr lang="en-US" altLang="ko-KR" sz="18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000" y="2522473"/>
            <a:ext cx="8100914" cy="3498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551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936776" y="2060848"/>
            <a:ext cx="3613489" cy="20497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685287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4608" y="2132856"/>
            <a:ext cx="6839905" cy="2238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93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02188" y="1988840"/>
            <a:ext cx="3615349" cy="24314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2016 </a:t>
            </a:r>
            <a:r>
              <a:rPr lang="ko-KR" altLang="en-US" sz="3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년</a:t>
            </a:r>
            <a:endParaRPr lang="en-US" altLang="ko-KR" sz="3200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3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sz="3200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Versioin Controll System</a:t>
            </a:r>
          </a:p>
          <a:p>
            <a:pPr algn="ctr"/>
            <a:r>
              <a:rPr lang="en-US" altLang="ko-KR" sz="3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</a:p>
          <a:p>
            <a:pPr algn="ctr"/>
            <a:r>
              <a:rPr lang="ko-KR" altLang="en-US" sz="3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사용률</a:t>
            </a:r>
            <a:endParaRPr lang="ko-KR" altLang="en-US" sz="32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0952" y="1196752"/>
            <a:ext cx="4520950" cy="4414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704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2600" y="1400582"/>
            <a:ext cx="7012271" cy="468613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117789" y="692696"/>
            <a:ext cx="31213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 </a:t>
            </a:r>
            <a:r>
              <a:rPr lang="ko-KR" altLang="en-US" sz="4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구동 원리</a:t>
            </a:r>
            <a:endParaRPr lang="ko-KR" altLang="en-US" sz="40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92980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936776" y="2060848"/>
            <a:ext cx="3613489" cy="20497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564309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567240" y="411393"/>
            <a:ext cx="643798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번외 추천 기술</a:t>
            </a:r>
            <a:endParaRPr lang="en-US" altLang="ko-KR" sz="4000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전문가 수준까지 아니더라도 기본 활용 가능한 수준까지 </a:t>
            </a:r>
            <a:r>
              <a:rPr lang="en-US" altLang="ko-KR" sz="2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!!</a:t>
            </a:r>
            <a:endParaRPr lang="ko-KR" altLang="en-US" sz="2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8744" y="2693349"/>
            <a:ext cx="4265640" cy="3202573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706" y="3564359"/>
            <a:ext cx="2264014" cy="1532563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4117118" y="2204864"/>
            <a:ext cx="1072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ReactJS</a:t>
            </a:r>
            <a:endParaRPr lang="ko-KR" altLang="en-US" sz="2000" b="1" dirty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04528" y="3127531"/>
            <a:ext cx="10534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rgbClr val="92D0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NodeJS</a:t>
            </a:r>
            <a:endParaRPr lang="ko-KR" altLang="en-US" sz="2000" b="1" dirty="0">
              <a:solidFill>
                <a:srgbClr val="92D05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3240" y="3564359"/>
            <a:ext cx="2600591" cy="1560355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  <p:sp>
        <p:nvSpPr>
          <p:cNvPr id="10" name="TextBox 9"/>
          <p:cNvSpPr txBox="1"/>
          <p:nvPr/>
        </p:nvSpPr>
        <p:spPr>
          <a:xfrm>
            <a:off x="7908428" y="3125815"/>
            <a:ext cx="10102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rgbClr val="FFFF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Python</a:t>
            </a:r>
            <a:endParaRPr lang="ko-KR" altLang="en-US" sz="2000" b="1" dirty="0">
              <a:solidFill>
                <a:srgbClr val="FFFF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3958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88504" y="2204864"/>
            <a:ext cx="871296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60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자동 설정</a:t>
            </a:r>
            <a:endParaRPr lang="ko-KR" altLang="en-US" sz="6000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37789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04528" y="2921025"/>
            <a:ext cx="8453672" cy="609398"/>
          </a:xfrm>
        </p:spPr>
        <p:txBody>
          <a:bodyPr/>
          <a:lstStyle/>
          <a:p>
            <a:r>
              <a:rPr lang="ko-KR" altLang="en-US" dirty="0" smtClean="0"/>
              <a:t>발표자의 진심 어린 조언 한 마디</a:t>
            </a:r>
            <a:r>
              <a:rPr lang="en-US" altLang="ko-KR" dirty="0" smtClean="0"/>
              <a:t>!!</a:t>
            </a:r>
            <a:endParaRPr lang="ko-KR" altLang="en-US" dirty="0"/>
          </a:p>
        </p:txBody>
      </p:sp>
      <p:sp>
        <p:nvSpPr>
          <p:cNvPr id="4" name="TextBox 8"/>
          <p:cNvSpPr txBox="1">
            <a:spLocks noChangeArrowheads="1"/>
          </p:cNvSpPr>
          <p:nvPr/>
        </p:nvSpPr>
        <p:spPr bwMode="auto">
          <a:xfrm>
            <a:off x="488504" y="2420888"/>
            <a:ext cx="9015536" cy="500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60000"/>
              </a:spcBef>
              <a:buClr>
                <a:schemeClr val="folHlink"/>
              </a:buClr>
              <a:buFont typeface="Wingdings" panose="05000000000000000000" pitchFamily="2" charset="2"/>
              <a:buChar char="•"/>
              <a:defRPr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8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>
              <a:spcBef>
                <a:spcPct val="25000"/>
              </a:spcBef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eaLnBrk="1" latinLnBrk="1" hangingPunct="1">
              <a:lnSpc>
                <a:spcPct val="150000"/>
              </a:lnSpc>
              <a:spcBef>
                <a:spcPct val="0"/>
              </a:spcBef>
              <a:buClrTx/>
              <a:buNone/>
              <a:defRPr/>
            </a:pPr>
            <a:r>
              <a:rPr lang="en-US" altLang="ko-KR" sz="20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endParaRPr lang="en-US" altLang="ko-KR" sz="22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4005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2374429"/>
            <a:ext cx="5616624" cy="1846659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sz="3200" dirty="0" smtClean="0"/>
              <a:t>기술 서적 구입에</a:t>
            </a:r>
            <a:r>
              <a:rPr lang="en-US" altLang="ko-KR" sz="3200" dirty="0" smtClean="0"/>
              <a:t/>
            </a:r>
            <a:br>
              <a:rPr lang="en-US" altLang="ko-KR" sz="3200" dirty="0" smtClean="0"/>
            </a:br>
            <a:r>
              <a:rPr lang="ko-KR" altLang="en-US" sz="4800" dirty="0" smtClean="0">
                <a:solidFill>
                  <a:srgbClr val="FF0000"/>
                </a:solidFill>
              </a:rPr>
              <a:t>돈</a:t>
            </a:r>
            <a:r>
              <a:rPr lang="ko-KR" altLang="en-US" sz="3200" dirty="0" smtClean="0"/>
              <a:t>을 아끼지 마라</a:t>
            </a:r>
            <a:endParaRPr lang="ko-KR" altLang="en-US" sz="32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7096" y="1196752"/>
            <a:ext cx="3280742" cy="4374322"/>
          </a:xfrm>
          <a:prstGeom prst="rect">
            <a:avLst/>
          </a:prstGeom>
          <a:ln w="28575">
            <a:solidFill>
              <a:schemeClr val="accent3"/>
            </a:solidFill>
          </a:ln>
        </p:spPr>
      </p:pic>
    </p:spTree>
    <p:extLst>
      <p:ext uri="{BB962C8B-B14F-4D97-AF65-F5344CB8AC3E}">
        <p14:creationId xmlns:p14="http://schemas.microsoft.com/office/powerpoint/2010/main" val="4111702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/>
          <p:cNvSpPr txBox="1">
            <a:spLocks/>
          </p:cNvSpPr>
          <p:nvPr/>
        </p:nvSpPr>
        <p:spPr>
          <a:xfrm>
            <a:off x="272480" y="1412776"/>
            <a:ext cx="3024336" cy="33239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 i="0">
                <a:solidFill>
                  <a:srgbClr val="FFC000"/>
                </a:solidFill>
                <a:latin typeface="Malgun Gothic"/>
                <a:ea typeface="+mj-ea"/>
                <a:cs typeface="Malgun Gothic"/>
              </a:defRPr>
            </a:lvl1pPr>
            <a:lvl2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2pPr>
            <a:lvl3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3pPr>
            <a:lvl4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4pPr>
            <a:lvl5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5pPr>
            <a:lvl6pPr marL="4572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6pPr>
            <a:lvl7pPr marL="9144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7pPr>
            <a:lvl8pPr marL="13716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8pPr>
            <a:lvl9pPr marL="18288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9pPr>
          </a:lstStyle>
          <a:p>
            <a:pPr>
              <a:lnSpc>
                <a:spcPct val="150000"/>
              </a:lnSpc>
            </a:pPr>
            <a:r>
              <a:rPr kumimoji="0" lang="ko-KR" altLang="en-US" sz="3200" kern="0" dirty="0" smtClean="0"/>
              <a:t>개발자는</a:t>
            </a:r>
            <a:endParaRPr kumimoji="0" lang="en-US" altLang="ko-KR" sz="3200" kern="0" dirty="0" smtClean="0"/>
          </a:p>
          <a:p>
            <a:pPr>
              <a:lnSpc>
                <a:spcPct val="150000"/>
              </a:lnSpc>
            </a:pPr>
            <a:r>
              <a:rPr kumimoji="0" lang="ko-KR" altLang="en-US" sz="3200" kern="0" dirty="0" smtClean="0"/>
              <a:t>끊임없는 </a:t>
            </a:r>
            <a:endParaRPr kumimoji="0" lang="en-US" altLang="ko-KR" sz="3200" kern="0" dirty="0" smtClean="0"/>
          </a:p>
          <a:p>
            <a:pPr>
              <a:lnSpc>
                <a:spcPct val="150000"/>
              </a:lnSpc>
            </a:pPr>
            <a:r>
              <a:rPr kumimoji="0" lang="ko-KR" altLang="en-US" sz="4800" kern="0" dirty="0" smtClean="0">
                <a:solidFill>
                  <a:srgbClr val="FF0000"/>
                </a:solidFill>
              </a:rPr>
              <a:t>학습</a:t>
            </a:r>
            <a:r>
              <a:rPr kumimoji="0" lang="ko-KR" altLang="en-US" sz="3200" kern="0" dirty="0" smtClean="0"/>
              <a:t>을 통해 </a:t>
            </a:r>
            <a:endParaRPr kumimoji="0" lang="en-US" altLang="ko-KR" sz="3200" kern="0" dirty="0" smtClean="0"/>
          </a:p>
          <a:p>
            <a:pPr>
              <a:lnSpc>
                <a:spcPct val="150000"/>
              </a:lnSpc>
            </a:pPr>
            <a:r>
              <a:rPr kumimoji="0" lang="ko-KR" altLang="en-US" sz="3200" kern="0" dirty="0" smtClean="0"/>
              <a:t>성장한다</a:t>
            </a:r>
            <a:endParaRPr kumimoji="0" lang="ko-KR" altLang="en-US" sz="3200" kern="0" dirty="0"/>
          </a:p>
        </p:txBody>
      </p:sp>
      <p:sp>
        <p:nvSpPr>
          <p:cNvPr id="8" name="직사각형 7"/>
          <p:cNvSpPr/>
          <p:nvPr/>
        </p:nvSpPr>
        <p:spPr>
          <a:xfrm>
            <a:off x="3728864" y="593392"/>
            <a:ext cx="3168352" cy="53860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>
                <a:solidFill>
                  <a:srgbClr val="FFFF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읽고 있는 책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HTTP 완벽 가이드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SQL 레벨업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하루 3분 네트워크 교실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그림으로 개념을 이해하는 알고리즘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프로그래밍 대회에서 배우는 알고리즘 문제 해결 전략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처음 배우는 스프링부트 2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HeadFirst Servlet &amp; JSP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Operating System Concepts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사놓고 못 펴본 책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Effective Java 2/E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HeadFisrt Design Pattern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자바로 배우는 리펙토링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실용주의 프로그래머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OS? Oh Yes!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성공과 실패를 결정하는 1%의 네트워크 원리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실리콘밸리를 </a:t>
            </a:r>
            <a:r>
              <a:rPr lang="ko-KR" altLang="en-US" sz="1000" b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그리다</a:t>
            </a:r>
            <a:endParaRPr lang="en-US" altLang="ko-KR" sz="1000" b="1" smtClean="0">
              <a:solidFill>
                <a:schemeClr val="accent5">
                  <a:lumMod val="20000"/>
                  <a:lumOff val="8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ko-KR" altLang="en-US" sz="1000" b="1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200" b="1">
                <a:solidFill>
                  <a:srgbClr val="FFFF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읽은 책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Java의 정석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프로그래머의 길, 멘토에게 묻다.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누구나 자료구조와 알고리즘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코드로 배우는 스프링 웹 프로젝트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소프트웨어 장인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우린 이렇게 왔다.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애자일 &amp; 스크럼 프로젝트 관리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누워서 읽는 알고리즘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Pro Git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자바로 배우는 쉬운 자료구조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Hello Coding 프로그래밍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편하게 읽는 자바 프로그래밍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HTML5 + CSS3 웹 표준의 정석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오라클 SQL과 PL/SQL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풀스택 개발자를 위한 MEAN 스택 </a:t>
            </a:r>
            <a:r>
              <a:rPr lang="ko-KR" altLang="en-US" sz="1000" b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입문</a:t>
            </a:r>
            <a:endParaRPr lang="ko-KR" altLang="en-US" sz="1000" b="1">
              <a:solidFill>
                <a:schemeClr val="accent5">
                  <a:lumMod val="20000"/>
                  <a:lumOff val="8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753200" y="548680"/>
            <a:ext cx="4953000" cy="569386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200" b="1">
                <a:solidFill>
                  <a:srgbClr val="FFFF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사고싶은 책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이펙티브 디버깅 - 2018.12.20 추가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자바 ORM 표준 JPA 프로그래밍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만화로 배우는 리눅스 시스템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 인 액션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코딩 인터뷰 완전 분석 영문판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SQL 첫걸음 : 하루 30분 36강으로 배우는 완전 초보의 SQL 따라잡기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그림으로 공부하는 IT 인프라 구조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탑코더 알고리즘 트레이닝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자바8 인 액션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다양한 예제로 학습하는 데이터 구조와 알고리즘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인사이드 자바스크립트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스프링부트 코딩공작소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Gradle 그레이들 철저 입문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그림으로 배우는 Http &amp; Network Basic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GoF의 디자인패턴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객체지향의 사실과 오해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TDD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테스트 주도 개발 TDD 실천법과 도구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최신정보검색론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이펙티브 자바 3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도메인 주도 설계 핵심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스프링부트 코딩 공작소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제대로 배우는 Backbone.js 프로그래밍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Coding interview question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HeadFirst Java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자바 네트워크 프로그래밍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러닝 자바스크립트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네트워크 해킹과 보안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CODE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HARD CODE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폴리글랏 프로그래밍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아는만큼 보이는 데이터베이스 설계와 구축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린스타트업, 실리콘밸리를 뒤흔든 IT 창업가이드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조엘 온 소프트웨어+조엘이 엄선한 소프트웨어 블로그 베스트 29선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생각하는 프로그래밍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소프트웨어 크리에이티비티 2.0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English for Developers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자바 병행 프로그래밍 디자인 원리와 패턴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윤성우의 열혈 자료구조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 입문을 위한 자바 객체 지향의 원리와 이해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백견불여일타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서블릿 컨테이너의 이해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You don’t know js 시리즈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초보자를 위한 Node.js 200제</a:t>
            </a:r>
          </a:p>
        </p:txBody>
      </p:sp>
    </p:spTree>
    <p:extLst>
      <p:ext uri="{BB962C8B-B14F-4D97-AF65-F5344CB8AC3E}">
        <p14:creationId xmlns:p14="http://schemas.microsoft.com/office/powerpoint/2010/main" val="3401713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-591616" y="1052736"/>
            <a:ext cx="10585176" cy="387798"/>
          </a:xfrm>
        </p:spPr>
        <p:txBody>
          <a:bodyPr/>
          <a:lstStyle/>
          <a:p>
            <a:r>
              <a:rPr lang="ko-KR" altLang="en-US" sz="2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2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이번 발표회 준비를 위해 사용된 학습 비용 </a:t>
            </a:r>
            <a:r>
              <a:rPr lang="en-US" altLang="ko-KR" sz="2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endParaRPr lang="ko-KR" altLang="en-US" sz="2800" dirty="0"/>
          </a:p>
        </p:txBody>
      </p:sp>
      <p:sp>
        <p:nvSpPr>
          <p:cNvPr id="4" name="TextBox 8"/>
          <p:cNvSpPr txBox="1">
            <a:spLocks noChangeArrowheads="1"/>
          </p:cNvSpPr>
          <p:nvPr/>
        </p:nvSpPr>
        <p:spPr bwMode="auto">
          <a:xfrm>
            <a:off x="1568624" y="1844824"/>
            <a:ext cx="7272808" cy="1754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60000"/>
              </a:spcBef>
              <a:buClr>
                <a:schemeClr val="folHlink"/>
              </a:buClr>
              <a:buFont typeface="Wingdings" panose="05000000000000000000" pitchFamily="2" charset="2"/>
              <a:buChar char="•"/>
              <a:defRPr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8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>
              <a:spcBef>
                <a:spcPct val="25000"/>
              </a:spcBef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marL="457200" lvl="1" indent="-457200" eaLnBrk="1" latinLnBrk="1" hangingPunct="1"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l"/>
              <a:defRPr/>
            </a:pPr>
            <a:r>
              <a:rPr lang="ko-KR" altLang="en-US" sz="3200" b="1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금액 </a:t>
            </a:r>
            <a:r>
              <a:rPr lang="en-US" altLang="ko-KR" sz="3200" b="1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200,000 </a:t>
            </a:r>
            <a:r>
              <a:rPr lang="ko-KR" altLang="en-US" sz="3200" b="1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원</a:t>
            </a:r>
            <a:endParaRPr lang="en-US" altLang="ko-KR" sz="3200" b="1" dirty="0" smtClean="0">
              <a:solidFill>
                <a:schemeClr val="tx1">
                  <a:lumMod val="60000"/>
                  <a:lumOff val="4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42950" lvl="2" indent="-342900" eaLnBrk="1" latinLnBrk="1" hangingPunct="1">
              <a:lnSpc>
                <a:spcPct val="15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l"/>
              <a:defRPr/>
            </a:pPr>
            <a:r>
              <a:rPr lang="ko-KR" altLang="en-US" sz="2000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유료 강좌 </a:t>
            </a:r>
            <a:r>
              <a:rPr lang="en-US" altLang="ko-KR" sz="2000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165,000 </a:t>
            </a:r>
            <a:r>
              <a:rPr lang="ko-KR" altLang="en-US" sz="2000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원</a:t>
            </a:r>
            <a:endParaRPr lang="en-US" altLang="ko-KR" sz="2000" b="1" dirty="0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42950" lvl="2" indent="-342900" eaLnBrk="1" latinLnBrk="1" hangingPunct="1">
              <a:lnSpc>
                <a:spcPct val="15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l"/>
              <a:defRPr/>
            </a:pPr>
            <a:r>
              <a:rPr lang="ko-KR" altLang="en-US" sz="2000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서적 </a:t>
            </a:r>
            <a:r>
              <a:rPr lang="en-US" altLang="ko-KR" sz="2000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35,000 </a:t>
            </a:r>
            <a:r>
              <a:rPr lang="ko-KR" altLang="en-US" sz="2000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원</a:t>
            </a:r>
            <a:endParaRPr lang="en-US" altLang="ko-KR" sz="2000" b="1" dirty="0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1568624" y="3966155"/>
            <a:ext cx="7272808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60000"/>
              </a:spcBef>
              <a:buClr>
                <a:schemeClr val="folHlink"/>
              </a:buClr>
              <a:buFont typeface="Wingdings" panose="05000000000000000000" pitchFamily="2" charset="2"/>
              <a:buChar char="•"/>
              <a:defRPr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8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>
              <a:spcBef>
                <a:spcPct val="25000"/>
              </a:spcBef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marL="457200" lvl="1" indent="-457200" eaLnBrk="1" latinLnBrk="1" hangingPunct="1"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l"/>
              <a:defRPr/>
            </a:pPr>
            <a:r>
              <a:rPr lang="ko-KR" altLang="en-US" sz="3200" b="1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학습 </a:t>
            </a:r>
            <a:r>
              <a:rPr lang="en-US" altLang="ko-KR" sz="3200" b="1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3200" b="1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야간 새벽 및 주말 반납</a:t>
            </a:r>
            <a:endParaRPr lang="en-US" altLang="ko-KR" sz="3200" b="1" dirty="0" smtClean="0">
              <a:solidFill>
                <a:schemeClr val="tx1">
                  <a:lumMod val="60000"/>
                  <a:lumOff val="4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057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152800" y="2132856"/>
            <a:ext cx="367240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6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 &amp; R</a:t>
            </a:r>
            <a:endParaRPr lang="ko-KR" altLang="en-US" sz="9600" b="1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Text Box 216"/>
          <p:cNvSpPr txBox="1">
            <a:spLocks noChangeArrowheads="1"/>
          </p:cNvSpPr>
          <p:nvPr/>
        </p:nvSpPr>
        <p:spPr bwMode="auto">
          <a:xfrm>
            <a:off x="3080792" y="3573016"/>
            <a:ext cx="3600400" cy="5275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5769" tIns="47885" rIns="95769" bIns="47885">
            <a:spAutoFit/>
          </a:bodyPr>
          <a:lstStyle>
            <a:lvl1pPr marL="90488" indent="-90488" defTabSz="957263">
              <a:spcBef>
                <a:spcPct val="60000"/>
              </a:spcBef>
              <a:buClr>
                <a:schemeClr val="folHlink"/>
              </a:buClr>
              <a:buFont typeface="Wingdings" panose="05000000000000000000" pitchFamily="2" charset="2"/>
              <a:buChar char="•"/>
              <a:defRPr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 defTabSz="957263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 defTabSz="957263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 defTabSz="957263">
              <a:spcBef>
                <a:spcPct val="20000"/>
              </a:spcBef>
              <a:buSzPct val="8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 defTabSz="957263">
              <a:spcBef>
                <a:spcPct val="25000"/>
              </a:spcBef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eaLnBrk="1" latinLnBrk="1" hangingPunct="1">
              <a:spcBef>
                <a:spcPct val="0"/>
              </a:spcBef>
              <a:spcAft>
                <a:spcPct val="100000"/>
              </a:spcAft>
              <a:buClrTx/>
              <a:buFontTx/>
              <a:buNone/>
            </a:pPr>
            <a:r>
              <a:rPr lang="en-US" altLang="ko-KR" sz="2800" dirty="0" smtClean="0">
                <a:solidFill>
                  <a:schemeClr val="accent3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Role &amp; Responsibility</a:t>
            </a:r>
            <a:endParaRPr lang="en-US" altLang="ko-KR" sz="2800" dirty="0">
              <a:solidFill>
                <a:schemeClr val="accent3">
                  <a:lumMod val="7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61800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16"/>
          <p:cNvSpPr txBox="1">
            <a:spLocks noChangeArrowheads="1"/>
          </p:cNvSpPr>
          <p:nvPr/>
        </p:nvSpPr>
        <p:spPr bwMode="auto">
          <a:xfrm>
            <a:off x="272480" y="692696"/>
            <a:ext cx="4608512" cy="5891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5769" tIns="47885" rIns="95769" bIns="47885">
            <a:spAutoFit/>
          </a:bodyPr>
          <a:lstStyle>
            <a:lvl1pPr marL="90488" indent="-90488" defTabSz="957263">
              <a:spcBef>
                <a:spcPct val="60000"/>
              </a:spcBef>
              <a:buClr>
                <a:schemeClr val="folHlink"/>
              </a:buClr>
              <a:buFont typeface="Wingdings" panose="05000000000000000000" pitchFamily="2" charset="2"/>
              <a:buChar char="•"/>
              <a:defRPr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 defTabSz="957263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 defTabSz="957263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 defTabSz="957263">
              <a:spcBef>
                <a:spcPct val="20000"/>
              </a:spcBef>
              <a:buSzPct val="8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 defTabSz="957263">
              <a:spcBef>
                <a:spcPct val="25000"/>
              </a:spcBef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eaLnBrk="1" latinLnBrk="1" hangingPunct="1">
              <a:spcBef>
                <a:spcPct val="0"/>
              </a:spcBef>
              <a:spcAft>
                <a:spcPct val="100000"/>
              </a:spcAft>
              <a:buClrTx/>
              <a:buFontTx/>
              <a:buNone/>
            </a:pPr>
            <a:r>
              <a:rPr lang="en-US" altLang="ko-KR" sz="32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Role &amp; Responsibility</a:t>
            </a:r>
            <a:endParaRPr lang="en-US" altLang="ko-KR" sz="3200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TextBox 8"/>
          <p:cNvSpPr txBox="1">
            <a:spLocks noChangeArrowheads="1"/>
          </p:cNvSpPr>
          <p:nvPr/>
        </p:nvSpPr>
        <p:spPr bwMode="auto">
          <a:xfrm>
            <a:off x="308992" y="1412776"/>
            <a:ext cx="9144000" cy="47089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60000"/>
              </a:spcBef>
              <a:buClr>
                <a:schemeClr val="folHlink"/>
              </a:buClr>
              <a:buFont typeface="Wingdings" panose="05000000000000000000" pitchFamily="2" charset="2"/>
              <a:buChar char="•"/>
              <a:defRPr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8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>
              <a:spcBef>
                <a:spcPct val="25000"/>
              </a:spcBef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marL="342900" indent="-342900" eaLnBrk="1" latinLnBrk="1" hangingPunct="1">
              <a:lnSpc>
                <a:spcPct val="150000"/>
              </a:lnSpc>
              <a:spcBef>
                <a:spcPct val="0"/>
              </a:spcBef>
              <a:buClrTx/>
              <a:buFont typeface="+mj-lt"/>
              <a:buAutoNum type="arabicPeriod"/>
              <a:defRPr/>
            </a:pPr>
            <a:r>
              <a:rPr lang="ko-KR" altLang="en-US" sz="14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프로젝트의 목표</a:t>
            </a:r>
            <a:endParaRPr lang="en-US" altLang="ko-KR" sz="1400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14400" lvl="1" indent="-171450" eaLnBrk="1" latinLnBrk="1" hangingPunct="1">
              <a:lnSpc>
                <a:spcPct val="150000"/>
              </a:lnSpc>
              <a:spcBef>
                <a:spcPct val="0"/>
              </a:spcBef>
              <a:buClrTx/>
              <a:defRPr/>
            </a:pPr>
            <a:r>
              <a:rPr lang="ko-KR" altLang="en-US" sz="12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프로토 타입의  결과물을 완성한다</a:t>
            </a:r>
            <a:endParaRPr lang="en-US" altLang="ko-KR" sz="12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14400" lvl="1" indent="-171450" eaLnBrk="1" latinLnBrk="1" hangingPunct="1">
              <a:lnSpc>
                <a:spcPct val="150000"/>
              </a:lnSpc>
              <a:spcBef>
                <a:spcPct val="0"/>
              </a:spcBef>
              <a:buClrTx/>
              <a:defRPr/>
            </a:pPr>
            <a:r>
              <a:rPr lang="ko-KR" altLang="en-US" sz="12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각 기술들의 심화 학습을 통해 구성원들의 역량을 강화하고 공유한다</a:t>
            </a:r>
            <a:endParaRPr lang="en-US" altLang="ko-KR" sz="12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14400" lvl="1" indent="-171450" eaLnBrk="1" latinLnBrk="1" hangingPunct="1">
              <a:lnSpc>
                <a:spcPct val="150000"/>
              </a:lnSpc>
              <a:spcBef>
                <a:spcPct val="0"/>
              </a:spcBef>
              <a:buClrTx/>
              <a:defRPr/>
            </a:pPr>
            <a:r>
              <a:rPr lang="ko-KR" altLang="en-US" sz="12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웹 서비스의 기본 뼈대를 완성하고 향후 운영 플랫폼 수준으로 발전시켜 나간다</a:t>
            </a:r>
            <a:endParaRPr lang="en-US" altLang="ko-KR" sz="12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 indent="0" eaLnBrk="1" latinLnBrk="1" hangingPunct="1">
              <a:lnSpc>
                <a:spcPct val="150000"/>
              </a:lnSpc>
              <a:spcBef>
                <a:spcPct val="0"/>
              </a:spcBef>
              <a:buClrTx/>
              <a:buNone/>
              <a:defRPr/>
            </a:pPr>
            <a:endParaRPr lang="en-US" altLang="ko-KR" sz="12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 eaLnBrk="1" latinLnBrk="1" hangingPunct="1">
              <a:lnSpc>
                <a:spcPct val="150000"/>
              </a:lnSpc>
              <a:spcBef>
                <a:spcPct val="0"/>
              </a:spcBef>
              <a:buClrTx/>
              <a:buFont typeface="+mj-lt"/>
              <a:buAutoNum type="arabicPeriod"/>
              <a:defRPr/>
            </a:pPr>
            <a:r>
              <a:rPr lang="ko-KR" altLang="en-US" sz="14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커리큘럼 및 주제를 정한다</a:t>
            </a:r>
            <a:endParaRPr lang="en-US" altLang="ko-KR" sz="1400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14400" lvl="1" indent="-171450" eaLnBrk="1" latinLnBrk="1" hangingPunct="1">
              <a:lnSpc>
                <a:spcPct val="150000"/>
              </a:lnSpc>
              <a:spcBef>
                <a:spcPct val="0"/>
              </a:spcBef>
              <a:buClrTx/>
              <a:defRPr/>
            </a:pPr>
            <a:r>
              <a:rPr lang="ko-KR" altLang="en-US" sz="12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각자 발표 주제를 정한다</a:t>
            </a:r>
            <a:endParaRPr lang="en-US" altLang="ko-KR" sz="12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14400" lvl="1" indent="-171450" eaLnBrk="1" latinLnBrk="1" hangingPunct="1">
              <a:lnSpc>
                <a:spcPct val="150000"/>
              </a:lnSpc>
              <a:spcBef>
                <a:spcPct val="0"/>
              </a:spcBef>
              <a:buClrTx/>
              <a:defRPr/>
            </a:pPr>
            <a:r>
              <a:rPr lang="ko-KR" altLang="en-US" sz="12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결과물이 너무 오래 걸리는 것은 지양한다</a:t>
            </a:r>
            <a:endParaRPr lang="en-US" altLang="ko-KR" sz="12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 indent="0" eaLnBrk="1" latinLnBrk="1" hangingPunct="1">
              <a:lnSpc>
                <a:spcPct val="150000"/>
              </a:lnSpc>
              <a:spcBef>
                <a:spcPct val="0"/>
              </a:spcBef>
              <a:buClrTx/>
              <a:buNone/>
              <a:defRPr/>
            </a:pPr>
            <a:endParaRPr lang="en-US" altLang="ko-KR" sz="12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 eaLnBrk="1" latinLnBrk="1" hangingPunct="1">
              <a:lnSpc>
                <a:spcPct val="150000"/>
              </a:lnSpc>
              <a:spcBef>
                <a:spcPct val="0"/>
              </a:spcBef>
              <a:buClrTx/>
              <a:buFont typeface="+mj-lt"/>
              <a:buAutoNum type="arabicPeriod"/>
              <a:defRPr/>
            </a:pPr>
            <a:r>
              <a:rPr lang="ko-KR" altLang="en-US" sz="14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각자에게 커리큘럼을 배정하고 발표 한다</a:t>
            </a:r>
            <a:endParaRPr lang="en-US" altLang="ko-KR" sz="1400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14400" lvl="1" indent="-171450" eaLnBrk="1" latinLnBrk="1" hangingPunct="1">
              <a:lnSpc>
                <a:spcPct val="150000"/>
              </a:lnSpc>
              <a:spcBef>
                <a:spcPct val="0"/>
              </a:spcBef>
              <a:buClrTx/>
              <a:defRPr/>
            </a:pPr>
            <a:r>
              <a:rPr lang="ko-KR" altLang="en-US" sz="12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로테이션 방식으로 월 </a:t>
            </a:r>
            <a:r>
              <a:rPr lang="en-US" altLang="ko-KR" sz="12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2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회 기술 발표를 진행한다</a:t>
            </a:r>
            <a:endParaRPr lang="en-US" altLang="ko-KR" sz="12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14400" lvl="1" indent="-171450" eaLnBrk="1" latinLnBrk="1" hangingPunct="1">
              <a:lnSpc>
                <a:spcPct val="150000"/>
              </a:lnSpc>
              <a:spcBef>
                <a:spcPct val="0"/>
              </a:spcBef>
              <a:buClrTx/>
              <a:defRPr/>
            </a:pPr>
            <a:r>
              <a:rPr lang="ko-KR" altLang="en-US" sz="12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발표한 주제에 대해 회고</a:t>
            </a:r>
            <a:r>
              <a:rPr lang="en-US" altLang="ko-KR" sz="12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200" b="1" dirty="0" smtClean="0">
                <a:solidFill>
                  <a:srgbClr val="92D0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코드리뷰</a:t>
            </a:r>
            <a:r>
              <a:rPr lang="en-US" altLang="ko-KR" sz="1200" b="1" dirty="0" smtClean="0">
                <a:solidFill>
                  <a:srgbClr val="92D0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b="1" dirty="0" smtClean="0">
                <a:solidFill>
                  <a:srgbClr val="92D0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피드백</a:t>
            </a:r>
            <a:r>
              <a:rPr lang="en-US" altLang="ko-KR" sz="1200" b="1" dirty="0" smtClean="0">
                <a:solidFill>
                  <a:srgbClr val="92D0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sz="1200" b="1" dirty="0" smtClean="0">
                <a:solidFill>
                  <a:srgbClr val="92D0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개선점 도출</a:t>
            </a:r>
            <a:r>
              <a:rPr lang="en-US" altLang="ko-KR" sz="12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 </a:t>
            </a:r>
            <a:r>
              <a:rPr lang="ko-KR" altLang="en-US" sz="12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하고 플랫폼의 품질을 업그레이드 해 나간다</a:t>
            </a:r>
            <a:endParaRPr lang="en-US" altLang="ko-KR" sz="12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 indent="0" eaLnBrk="1" latinLnBrk="1" hangingPunct="1">
              <a:lnSpc>
                <a:spcPct val="150000"/>
              </a:lnSpc>
              <a:spcBef>
                <a:spcPct val="0"/>
              </a:spcBef>
              <a:buClrTx/>
              <a:buNone/>
              <a:defRPr/>
            </a:pPr>
            <a:endParaRPr lang="en-US" altLang="ko-KR" sz="12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 eaLnBrk="1" latinLnBrk="1" hangingPunct="1">
              <a:lnSpc>
                <a:spcPct val="150000"/>
              </a:lnSpc>
              <a:spcBef>
                <a:spcPct val="0"/>
              </a:spcBef>
              <a:buClrTx/>
              <a:buFont typeface="+mj-lt"/>
              <a:buAutoNum type="arabicPeriod"/>
              <a:defRPr/>
            </a:pPr>
            <a:r>
              <a:rPr lang="ko-KR" altLang="en-US" sz="14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각 개발자는 한 주제를 마치면 다음 주제를 정하고 계속 목표를 향해 진행한다</a:t>
            </a:r>
            <a:r>
              <a:rPr lang="en-US" altLang="ko-KR" sz="11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</a:p>
          <a:p>
            <a:pPr marL="914400" lvl="1" indent="-171450" eaLnBrk="1" latinLnBrk="1" hangingPunct="1">
              <a:lnSpc>
                <a:spcPct val="150000"/>
              </a:lnSpc>
              <a:spcBef>
                <a:spcPct val="0"/>
              </a:spcBef>
              <a:buClrTx/>
              <a:defRPr/>
            </a:pPr>
            <a:r>
              <a:rPr lang="ko-KR" altLang="en-US" sz="12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발표자가 여러 사유로 인해 주제발표를 하지 못한 경우 다음 발표자에게 순서를 넘기고 이후에 다음 발표를 진행한다</a:t>
            </a:r>
            <a:endParaRPr lang="en-US" altLang="ko-KR" sz="12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14400" lvl="1" indent="-171450" eaLnBrk="1" latinLnBrk="1" hangingPunct="1">
              <a:lnSpc>
                <a:spcPct val="150000"/>
              </a:lnSpc>
              <a:spcBef>
                <a:spcPct val="0"/>
              </a:spcBef>
              <a:buClrTx/>
              <a:defRPr/>
            </a:pPr>
            <a:r>
              <a:rPr lang="ko-KR" altLang="en-US" sz="12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최종 목표에 도달하기까지 각자 맡은 분량에 따른 역할과 책임을 완수하도록 한다</a:t>
            </a:r>
            <a:endParaRPr lang="en-US" altLang="ko-KR" sz="12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51010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568624" y="3933056"/>
            <a:ext cx="65809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800" b="1" u="sng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hlinkClick r:id="rId2"/>
              </a:rPr>
              <a:t>https</a:t>
            </a:r>
            <a:r>
              <a:rPr lang="en-US" altLang="ko-KR" sz="1800" b="1" u="sng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hlinkClick r:id="rId2"/>
              </a:rPr>
              <a:t>://ryan-han.com/post/2018/essay/memoirs2018/</a:t>
            </a:r>
            <a:endParaRPr lang="ko-KR" altLang="en-US" sz="1800" b="1" dirty="0"/>
          </a:p>
        </p:txBody>
      </p:sp>
      <p:sp>
        <p:nvSpPr>
          <p:cNvPr id="6" name="직사각형 5"/>
          <p:cNvSpPr/>
          <p:nvPr/>
        </p:nvSpPr>
        <p:spPr>
          <a:xfrm>
            <a:off x="1208584" y="1412776"/>
            <a:ext cx="747471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6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끝으로 입사 </a:t>
            </a:r>
            <a:r>
              <a:rPr lang="en-US" altLang="ko-KR" sz="36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6</a:t>
            </a:r>
            <a:r>
              <a:rPr lang="ko-KR" altLang="en-US" sz="36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개월 차인 </a:t>
            </a:r>
            <a:endParaRPr lang="en-US" altLang="ko-KR" sz="3600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36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체대 출신의 신입 개발자 회고 소개</a:t>
            </a:r>
            <a:endParaRPr lang="ko-KR" altLang="en-US" sz="36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0377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080792" y="2363396"/>
            <a:ext cx="363112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Q &amp; A</a:t>
            </a:r>
            <a:endParaRPr lang="ko-KR" altLang="en-US" sz="9600" b="1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97042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864768" y="2564904"/>
            <a:ext cx="403187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감사합니다</a:t>
            </a:r>
            <a:r>
              <a:rPr lang="en-US" altLang="ko-KR" sz="6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6000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00973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60512" y="2564904"/>
            <a:ext cx="87129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8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자동 설정 </a:t>
            </a:r>
            <a:r>
              <a:rPr lang="en-US" altLang="ko-KR" sz="48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ko-KR" altLang="en-US" sz="48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48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 </a:t>
            </a:r>
            <a:endParaRPr lang="ko-KR" altLang="en-US" sz="4800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33282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88504" y="2636912"/>
            <a:ext cx="8928992" cy="609398"/>
          </a:xfrm>
        </p:spPr>
        <p:txBody>
          <a:bodyPr/>
          <a:lstStyle/>
          <a:p>
            <a:r>
              <a:rPr lang="ko-KR" altLang="en-US" spc="-505" dirty="0"/>
              <a:t>스프링부트 </a:t>
            </a:r>
            <a:r>
              <a:rPr lang="ko-KR" altLang="en-US" spc="-505"/>
              <a:t>이전의</a:t>
            </a:r>
            <a:r>
              <a:rPr lang="ko-KR" altLang="en-US" spc="-484"/>
              <a:t> </a:t>
            </a:r>
            <a:r>
              <a:rPr lang="ko-KR" altLang="en-US" spc="-484" smtClean="0"/>
              <a:t>자바 설정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252700" y="3429000"/>
            <a:ext cx="55446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 XML </a:t>
            </a:r>
            <a:r>
              <a:rPr lang="ko-KR" altLang="en-US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설정은 더 이상 사용하지 않는다 </a:t>
            </a:r>
            <a:r>
              <a:rPr lang="en-US" altLang="ko-KR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0968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56656" y="836712"/>
            <a:ext cx="5976664" cy="609398"/>
          </a:xfrm>
        </p:spPr>
        <p:txBody>
          <a:bodyPr/>
          <a:lstStyle/>
          <a:p>
            <a:r>
              <a:rPr lang="ko-KR" altLang="en-US" spc="-445" dirty="0" smtClean="0"/>
              <a:t>기존 </a:t>
            </a:r>
            <a:r>
              <a:rPr lang="en-US" altLang="ko-KR" spc="450" dirty="0" smtClean="0"/>
              <a:t>MVC</a:t>
            </a:r>
            <a:r>
              <a:rPr lang="en-US" altLang="ko-KR" spc="-375" dirty="0" smtClean="0"/>
              <a:t> </a:t>
            </a:r>
            <a:r>
              <a:rPr lang="ko-KR" altLang="en-US" spc="-445" dirty="0" smtClean="0"/>
              <a:t>설정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528" y="1700808"/>
            <a:ext cx="8402223" cy="4344006"/>
          </a:xfrm>
          <a:prstGeom prst="rect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860287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12640" y="836712"/>
            <a:ext cx="5976664" cy="609398"/>
          </a:xfrm>
        </p:spPr>
        <p:txBody>
          <a:bodyPr/>
          <a:lstStyle/>
          <a:p>
            <a:r>
              <a:rPr lang="en-US" altLang="ko-KR" spc="-245" dirty="0"/>
              <a:t>DB</a:t>
            </a:r>
            <a:r>
              <a:rPr lang="en-US" altLang="ko-KR" spc="-409" dirty="0"/>
              <a:t> </a:t>
            </a:r>
            <a:r>
              <a:rPr lang="ko-KR" altLang="en-US" spc="-445" dirty="0"/>
              <a:t>설정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536" y="1628800"/>
            <a:ext cx="8259328" cy="4315427"/>
          </a:xfrm>
          <a:prstGeom prst="rect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903941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12640" y="764704"/>
            <a:ext cx="5976664" cy="609398"/>
          </a:xfrm>
        </p:spPr>
        <p:txBody>
          <a:bodyPr/>
          <a:lstStyle/>
          <a:p>
            <a:r>
              <a:rPr lang="en-US" altLang="ko-KR" spc="-520" dirty="0"/>
              <a:t>JPA</a:t>
            </a:r>
            <a:r>
              <a:rPr lang="en-US" altLang="ko-KR" spc="-409" dirty="0"/>
              <a:t> </a:t>
            </a:r>
            <a:r>
              <a:rPr lang="ko-KR" altLang="en-US" spc="-445" dirty="0"/>
              <a:t>설정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552" y="1586249"/>
            <a:ext cx="8202170" cy="4315427"/>
          </a:xfrm>
          <a:prstGeom prst="rect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142796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20552" y="2348880"/>
            <a:ext cx="7992888" cy="1828193"/>
          </a:xfrm>
        </p:spPr>
        <p:txBody>
          <a:bodyPr/>
          <a:lstStyle/>
          <a:p>
            <a:r>
              <a:rPr lang="ko-KR" altLang="en-US" spc="-505" dirty="0"/>
              <a:t>새로운 프로젝트 마다  </a:t>
            </a:r>
            <a:r>
              <a:rPr lang="en-US" altLang="ko-KR" spc="-505" dirty="0" smtClean="0"/>
              <a:t/>
            </a:r>
            <a:br>
              <a:rPr lang="en-US" altLang="ko-KR" spc="-505" dirty="0" smtClean="0"/>
            </a:br>
            <a:r>
              <a:rPr lang="en-US" altLang="ko-KR" spc="-505" dirty="0"/>
              <a:t/>
            </a:r>
            <a:br>
              <a:rPr lang="en-US" altLang="ko-KR" spc="-505" dirty="0"/>
            </a:br>
            <a:r>
              <a:rPr lang="ko-KR" altLang="en-US" spc="-505" dirty="0" smtClean="0">
                <a:solidFill>
                  <a:srgbClr val="00B0F0"/>
                </a:solidFill>
              </a:rPr>
              <a:t>반복 </a:t>
            </a:r>
            <a:r>
              <a:rPr lang="ko-KR" altLang="en-US" spc="-505" dirty="0" smtClean="0"/>
              <a:t>적인</a:t>
            </a:r>
            <a:r>
              <a:rPr lang="ko-KR" altLang="en-US" spc="-465" dirty="0" smtClean="0"/>
              <a:t> </a:t>
            </a:r>
            <a:r>
              <a:rPr lang="ko-KR" altLang="en-US" spc="-505" dirty="0"/>
              <a:t>설정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18623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TextBox 8"/>
          <p:cNvSpPr txBox="1">
            <a:spLocks noChangeArrowheads="1"/>
          </p:cNvSpPr>
          <p:nvPr/>
        </p:nvSpPr>
        <p:spPr bwMode="auto">
          <a:xfrm>
            <a:off x="488504" y="1268760"/>
            <a:ext cx="5040560" cy="39395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2pPr>
            <a:lvl3pPr marL="1257300" indent="-3429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9pPr>
          </a:lstStyle>
          <a:p>
            <a:pPr marL="914400" lvl="2" indent="0" eaLnBrk="1" latinLnBrk="1" hangingPunct="1">
              <a:lnSpc>
                <a:spcPct val="200000"/>
              </a:lnSpc>
              <a:defRPr/>
            </a:pPr>
            <a:endParaRPr lang="en-US" altLang="ko-KR" sz="2000" b="1" dirty="0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57250" lvl="1" eaLnBrk="1" latinLnBrk="1" hangingPunct="1">
              <a:lnSpc>
                <a:spcPct val="150000"/>
              </a:lnSpc>
              <a:buFont typeface="+mj-lt"/>
              <a:buAutoNum type="arabicPeriod"/>
              <a:defRPr/>
            </a:pPr>
            <a:r>
              <a:rPr lang="ko-KR" altLang="en-US" sz="2800" b="1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스프링 </a:t>
            </a:r>
            <a:r>
              <a:rPr lang="ko-KR" altLang="en-US" sz="2800" b="1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부트 원리와 활용</a:t>
            </a:r>
            <a:endParaRPr lang="en-US" altLang="ko-KR" sz="1800" b="1" dirty="0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57250" lvl="1" eaLnBrk="1" latinLnBrk="1" hangingPunct="1">
              <a:lnSpc>
                <a:spcPct val="200000"/>
              </a:lnSpc>
              <a:buFont typeface="+mj-lt"/>
              <a:buAutoNum type="arabicPeriod"/>
              <a:defRPr/>
            </a:pPr>
            <a:r>
              <a:rPr lang="ko-KR" altLang="en-US" sz="2800" b="1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800" b="1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Docker </a:t>
            </a:r>
            <a:r>
              <a:rPr lang="ko-KR" altLang="en-US" sz="2800" b="1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개념과 활용</a:t>
            </a:r>
            <a:endParaRPr lang="en-US" altLang="ko-KR" sz="18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57250" lvl="1" eaLnBrk="1" latinLnBrk="1" hangingPunct="1">
              <a:lnSpc>
                <a:spcPct val="200000"/>
              </a:lnSpc>
              <a:buFont typeface="+mj-lt"/>
              <a:buAutoNum type="arabicPeriod"/>
              <a:defRPr/>
            </a:pPr>
            <a:r>
              <a:rPr lang="en-US" altLang="ko-KR" sz="2800" b="1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R &amp; R </a:t>
            </a:r>
          </a:p>
          <a:p>
            <a:pPr marL="857250" lvl="1" eaLnBrk="1" latinLnBrk="1" hangingPunct="1">
              <a:lnSpc>
                <a:spcPct val="200000"/>
              </a:lnSpc>
              <a:buFont typeface="+mj-lt"/>
              <a:buAutoNum type="arabicPeriod"/>
              <a:defRPr/>
            </a:pPr>
            <a:r>
              <a:rPr lang="en-US" altLang="ko-KR" sz="2800" b="1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800" b="1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Q &amp; A</a:t>
            </a:r>
          </a:p>
        </p:txBody>
      </p:sp>
      <p:sp>
        <p:nvSpPr>
          <p:cNvPr id="3" name="TextBox 8"/>
          <p:cNvSpPr txBox="1">
            <a:spLocks noChangeArrowheads="1"/>
          </p:cNvSpPr>
          <p:nvPr/>
        </p:nvSpPr>
        <p:spPr bwMode="auto">
          <a:xfrm>
            <a:off x="0" y="476672"/>
            <a:ext cx="2736305" cy="1034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2pPr>
            <a:lvl3pPr marL="1257300" indent="-3429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9pPr>
          </a:lstStyle>
          <a:p>
            <a:pPr marL="571500" lvl="1" indent="0" algn="ctr" eaLnBrk="1" latinLnBrk="1" hangingPunct="1">
              <a:lnSpc>
                <a:spcPct val="200000"/>
              </a:lnSpc>
              <a:defRPr/>
            </a:pPr>
            <a:r>
              <a:rPr lang="en-US" altLang="ko-KR" sz="36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1865141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32520" y="2924944"/>
            <a:ext cx="8712968" cy="609398"/>
          </a:xfrm>
        </p:spPr>
        <p:txBody>
          <a:bodyPr/>
          <a:lstStyle/>
          <a:p>
            <a:r>
              <a:rPr lang="ko-KR" altLang="en-US" spc="-505" dirty="0" smtClean="0"/>
              <a:t>스프링부트 에서는</a:t>
            </a:r>
            <a:r>
              <a:rPr lang="ko-KR" altLang="en-US" spc="-540" dirty="0" smtClean="0"/>
              <a:t> </a:t>
            </a:r>
            <a:r>
              <a:rPr lang="ko-KR" altLang="en-US" spc="-505" dirty="0"/>
              <a:t>어떻게 </a:t>
            </a:r>
            <a:r>
              <a:rPr lang="ko-KR" altLang="en-US" spc="-405" dirty="0" smtClean="0"/>
              <a:t>설정하는가</a:t>
            </a:r>
            <a:r>
              <a:rPr lang="en-US" altLang="ko-KR" spc="-405" dirty="0"/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49091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56656" y="836712"/>
            <a:ext cx="5976664" cy="609398"/>
          </a:xfrm>
        </p:spPr>
        <p:txBody>
          <a:bodyPr/>
          <a:lstStyle/>
          <a:p>
            <a:r>
              <a:rPr lang="ko-KR" altLang="en-US" spc="-445" dirty="0"/>
              <a:t>기존 </a:t>
            </a:r>
            <a:r>
              <a:rPr lang="en-US" altLang="ko-KR" spc="450" dirty="0"/>
              <a:t>MVC</a:t>
            </a:r>
            <a:r>
              <a:rPr lang="en-US" altLang="ko-KR" spc="-375" dirty="0"/>
              <a:t> </a:t>
            </a:r>
            <a:r>
              <a:rPr lang="ko-KR" altLang="en-US" spc="-445" dirty="0"/>
              <a:t>설정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544" y="1700808"/>
            <a:ext cx="8164064" cy="4182059"/>
          </a:xfrm>
          <a:prstGeom prst="rect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54918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25007" y="1556792"/>
            <a:ext cx="5976664" cy="609398"/>
          </a:xfrm>
        </p:spPr>
        <p:txBody>
          <a:bodyPr/>
          <a:lstStyle/>
          <a:p>
            <a:r>
              <a:rPr lang="ko-KR" altLang="en-US" spc="-445" dirty="0"/>
              <a:t>스프링 부트 </a:t>
            </a:r>
            <a:r>
              <a:rPr lang="en-US" altLang="ko-KR" spc="450" dirty="0"/>
              <a:t>MVC</a:t>
            </a:r>
            <a:r>
              <a:rPr lang="ko-KR" altLang="en-US" spc="-350" dirty="0"/>
              <a:t> </a:t>
            </a:r>
            <a:r>
              <a:rPr lang="ko-KR" altLang="en-US" spc="-445" dirty="0"/>
              <a:t>설정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1928664" y="2636912"/>
            <a:ext cx="686898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의존성 </a:t>
            </a:r>
            <a:r>
              <a:rPr lang="ko-KR" altLang="en-US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추가 </a:t>
            </a:r>
            <a:r>
              <a:rPr lang="en-US" altLang="ko-KR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(pom.xml)</a:t>
            </a:r>
            <a:endParaRPr lang="ko-KR" altLang="en-US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spring-boot-starter-web</a:t>
            </a:r>
            <a:endParaRPr lang="en-US" altLang="ko-KR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ko-KR" altLang="en-US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환경변수 추가 </a:t>
            </a:r>
            <a:r>
              <a:rPr lang="en-US" altLang="ko-KR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(application.properties)</a:t>
            </a:r>
            <a:r>
              <a:rPr lang="ko-KR" altLang="en-US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spring.mvc.view.prefix </a:t>
            </a:r>
            <a:r>
              <a:rPr lang="en-US" altLang="ko-KR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= </a:t>
            </a:r>
            <a:r>
              <a:rPr lang="ko-KR" altLang="en-US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/WEB-INF/views</a:t>
            </a:r>
            <a:endParaRPr lang="en-US" altLang="ko-KR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spring.mvc.view.suffix </a:t>
            </a:r>
            <a:r>
              <a:rPr lang="en-US" altLang="ko-KR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= </a:t>
            </a:r>
            <a:r>
              <a:rPr lang="ko-KR" altLang="en-US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.jsp</a:t>
            </a:r>
            <a:endParaRPr lang="ko-KR" altLang="en-US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7723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12640" y="908720"/>
            <a:ext cx="5976664" cy="609398"/>
          </a:xfrm>
        </p:spPr>
        <p:txBody>
          <a:bodyPr/>
          <a:lstStyle/>
          <a:p>
            <a:r>
              <a:rPr lang="ko-KR" altLang="en-US" spc="-445" dirty="0"/>
              <a:t>기존 </a:t>
            </a:r>
            <a:r>
              <a:rPr lang="en-US" altLang="ko-KR" spc="-245" dirty="0"/>
              <a:t>DB</a:t>
            </a:r>
            <a:r>
              <a:rPr lang="en-US" altLang="ko-KR" spc="-370" dirty="0"/>
              <a:t> </a:t>
            </a:r>
            <a:r>
              <a:rPr lang="ko-KR" altLang="en-US" spc="-445" dirty="0"/>
              <a:t>설정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544" y="1772816"/>
            <a:ext cx="8116433" cy="4153480"/>
          </a:xfrm>
          <a:prstGeom prst="rect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288772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40632" y="1196752"/>
            <a:ext cx="5976664" cy="609398"/>
          </a:xfrm>
        </p:spPr>
        <p:txBody>
          <a:bodyPr/>
          <a:lstStyle/>
          <a:p>
            <a:r>
              <a:rPr lang="ko-KR" altLang="en-US" spc="-445" dirty="0"/>
              <a:t>스프링 부트 </a:t>
            </a:r>
            <a:r>
              <a:rPr lang="en-US" altLang="ko-KR" spc="-245" dirty="0"/>
              <a:t>DB</a:t>
            </a:r>
            <a:r>
              <a:rPr lang="ko-KR" altLang="en-US" spc="-345" dirty="0"/>
              <a:t> </a:t>
            </a:r>
            <a:r>
              <a:rPr lang="ko-KR" altLang="en-US" spc="-445" dirty="0"/>
              <a:t>설정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1208584" y="2276872"/>
            <a:ext cx="7848872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의존성 </a:t>
            </a:r>
            <a:r>
              <a:rPr lang="ko-KR" altLang="en-US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추가 </a:t>
            </a:r>
            <a:r>
              <a:rPr lang="en-US" altLang="ko-KR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(pom.xml)</a:t>
            </a:r>
            <a:endParaRPr lang="ko-KR" altLang="en-US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spring-boot-starter-jdbc</a:t>
            </a:r>
          </a:p>
          <a:p>
            <a:endParaRPr lang="ko-KR" altLang="en-US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환경변수 추가 </a:t>
            </a:r>
            <a:r>
              <a:rPr lang="en-US" altLang="ko-KR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(application.properties)</a:t>
            </a:r>
            <a:r>
              <a:rPr lang="ko-KR" altLang="en-US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spring.datasource.url = </a:t>
            </a:r>
            <a:r>
              <a:rPr lang="ko-KR" altLang="en-US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접속 </a:t>
            </a:r>
            <a:r>
              <a:rPr lang="en-US" altLang="ko-KR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url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spring.datasource.driverClassName = </a:t>
            </a:r>
            <a:r>
              <a:rPr lang="ko-KR" altLang="en-US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드라이버</a:t>
            </a:r>
            <a:endParaRPr lang="en-US" altLang="ko-KR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spring.datasource.username = </a:t>
            </a:r>
            <a:r>
              <a:rPr lang="en-US" altLang="ko-KR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sa  </a:t>
            </a:r>
            <a:endParaRPr lang="en-US" altLang="ko-KR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spring.datasource.password = password</a:t>
            </a:r>
            <a:endParaRPr lang="ko-KR" altLang="en-US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0076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12640" y="764704"/>
            <a:ext cx="5976664" cy="609398"/>
          </a:xfrm>
        </p:spPr>
        <p:txBody>
          <a:bodyPr/>
          <a:lstStyle/>
          <a:p>
            <a:r>
              <a:rPr lang="en-US" altLang="ko-KR" spc="-520" dirty="0"/>
              <a:t>JPA</a:t>
            </a:r>
            <a:r>
              <a:rPr lang="en-US" altLang="ko-KR" spc="-409" dirty="0"/>
              <a:t> </a:t>
            </a:r>
            <a:r>
              <a:rPr lang="ko-KR" altLang="en-US" spc="-445" dirty="0"/>
              <a:t>설정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552" y="1628800"/>
            <a:ext cx="8049748" cy="4105848"/>
          </a:xfrm>
          <a:prstGeom prst="rect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288219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68624" y="1556792"/>
            <a:ext cx="5976664" cy="609398"/>
          </a:xfrm>
        </p:spPr>
        <p:txBody>
          <a:bodyPr/>
          <a:lstStyle/>
          <a:p>
            <a:r>
              <a:rPr lang="ko-KR" altLang="en-US" spc="-445" dirty="0"/>
              <a:t>스프링 부트 </a:t>
            </a:r>
            <a:r>
              <a:rPr lang="en-US" altLang="ko-KR" spc="-520" dirty="0"/>
              <a:t>JPA</a:t>
            </a:r>
            <a:r>
              <a:rPr lang="ko-KR" altLang="en-US" spc="-345" dirty="0"/>
              <a:t> </a:t>
            </a:r>
            <a:r>
              <a:rPr lang="ko-KR" altLang="en-US" spc="-445" dirty="0"/>
              <a:t>설정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1136576" y="2564904"/>
            <a:ext cx="784887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의존성 </a:t>
            </a:r>
            <a:r>
              <a:rPr lang="ko-KR" altLang="en-US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추가 </a:t>
            </a:r>
            <a:r>
              <a:rPr lang="en-US" altLang="ko-KR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(pom.xml)</a:t>
            </a:r>
            <a:endParaRPr lang="ko-KR" altLang="en-US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spring-boot-starter-data-jpa</a:t>
            </a:r>
            <a:endParaRPr lang="en-US" altLang="ko-KR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ko-KR" altLang="en-US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환경변수 추가 </a:t>
            </a:r>
            <a:r>
              <a:rPr lang="en-US" altLang="ko-KR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(application.properties)</a:t>
            </a:r>
            <a:r>
              <a:rPr lang="ko-KR" altLang="en-US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spring.jpa.show-sql = </a:t>
            </a:r>
            <a:r>
              <a:rPr lang="en-US" altLang="ko-KR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true </a:t>
            </a:r>
            <a:endParaRPr lang="en-US" altLang="ko-KR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spring.jpa.hibernate.ddl-auto = create-drop  </a:t>
            </a:r>
          </a:p>
        </p:txBody>
      </p:sp>
    </p:spTree>
    <p:extLst>
      <p:ext uri="{BB962C8B-B14F-4D97-AF65-F5344CB8AC3E}">
        <p14:creationId xmlns:p14="http://schemas.microsoft.com/office/powerpoint/2010/main" val="1826905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784648" y="2132856"/>
            <a:ext cx="756084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4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반복적인 </a:t>
            </a:r>
            <a:r>
              <a:rPr lang="ko-KR" altLang="en-US" sz="4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설정 부분 </a:t>
            </a:r>
            <a:r>
              <a:rPr lang="ko-KR" altLang="en-US" sz="4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제거</a:t>
            </a:r>
            <a:endParaRPr lang="ko-KR" altLang="en-US" sz="4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4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의존성과 환경변수 추가</a:t>
            </a:r>
            <a:endParaRPr lang="en-US" altLang="ko-KR" sz="40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7790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936776" y="2060848"/>
            <a:ext cx="3613489" cy="20497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191810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60512" y="2564904"/>
            <a:ext cx="87129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8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자동 설정 </a:t>
            </a:r>
            <a:r>
              <a:rPr lang="en-US" altLang="ko-KR" sz="48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ko-KR" altLang="en-US" sz="48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48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 </a:t>
            </a:r>
            <a:endParaRPr lang="ko-KR" altLang="en-US" sz="4800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33109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648744" y="620688"/>
            <a:ext cx="40324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8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학습 진행 방식</a:t>
            </a:r>
            <a:endParaRPr lang="ko-KR" altLang="en-US" sz="4800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TextBox 8"/>
          <p:cNvSpPr txBox="1">
            <a:spLocks noChangeArrowheads="1"/>
          </p:cNvSpPr>
          <p:nvPr/>
        </p:nvSpPr>
        <p:spPr bwMode="auto">
          <a:xfrm>
            <a:off x="1208584" y="1340768"/>
            <a:ext cx="7920880" cy="40934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2pPr>
            <a:lvl3pPr marL="1257300" indent="-3429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9pPr>
          </a:lstStyle>
          <a:p>
            <a:pPr marL="914400" lvl="2" indent="0" eaLnBrk="1" latinLnBrk="1" hangingPunct="1">
              <a:lnSpc>
                <a:spcPct val="200000"/>
              </a:lnSpc>
              <a:defRPr/>
            </a:pPr>
            <a:endParaRPr lang="en-US" altLang="ko-KR" sz="2000" b="1" dirty="0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028700" lvl="1" indent="-457200" eaLnBrk="1" latinLnBrk="1" hangingPunct="1">
              <a:lnSpc>
                <a:spcPct val="200000"/>
              </a:lnSpc>
              <a:buFont typeface="Wingdings" panose="05000000000000000000" pitchFamily="2" charset="2"/>
              <a:buChar char="l"/>
              <a:defRPr/>
            </a:pPr>
            <a:r>
              <a:rPr lang="ko-KR" altLang="en-US" b="1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이론과 실습을 동시에 진행</a:t>
            </a:r>
            <a:endParaRPr lang="en-US" altLang="ko-KR" b="1" smtClean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371600" lvl="2" eaLnBrk="1" latinLnBrk="1" hangingPunct="1">
              <a:buFont typeface="Arial" panose="020B0604020202020204" pitchFamily="34" charset="0"/>
              <a:buChar char="•"/>
              <a:defRPr/>
            </a:pPr>
            <a:r>
              <a:rPr lang="ko-KR" altLang="en-US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소 주제별로 이론 설명 및 실습 확인 병행</a:t>
            </a:r>
            <a:endParaRPr lang="en-US" altLang="ko-KR" sz="16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028700" lvl="1" indent="-457200" eaLnBrk="1" latinLnBrk="1" hangingPunct="1">
              <a:lnSpc>
                <a:spcPct val="200000"/>
              </a:lnSpc>
              <a:buFont typeface="Wingdings" panose="05000000000000000000" pitchFamily="2" charset="2"/>
              <a:buChar char="l"/>
              <a:defRPr/>
            </a:pPr>
            <a:r>
              <a:rPr lang="ko-KR" altLang="en-US" sz="2800" b="1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소스코드</a:t>
            </a:r>
            <a:endParaRPr lang="en-US" altLang="ko-KR" sz="2800" b="1" smtClean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371600" lvl="2" eaLnBrk="1" latinLnBrk="1" hangingPunct="1">
              <a:buFont typeface="Arial" panose="020B0604020202020204" pitchFamily="34" charset="0"/>
              <a:buChar char="•"/>
              <a:defRPr/>
            </a:pPr>
            <a:r>
              <a:rPr lang="ko-KR" altLang="en-US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모든 실습용 소스 코드는 </a:t>
            </a:r>
            <a:r>
              <a:rPr lang="en-US" altLang="ko-KR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Github </a:t>
            </a:r>
            <a:r>
              <a:rPr lang="ko-KR" altLang="en-US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 공유</a:t>
            </a:r>
            <a:endParaRPr lang="en-US" altLang="ko-KR" sz="1600" b="1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371600" lvl="2" eaLnBrk="1" latinLnBrk="1" hangingPunct="1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참여자는 소스코드를 참조하여 본인이 직접 코드를 작성하도록 함</a:t>
            </a:r>
            <a:endParaRPr lang="en-US" altLang="ko-KR" sz="1600" b="1" smtClean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028700" lvl="1" indent="-45720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ko-KR" altLang="en-US" b="1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질의 및 응답</a:t>
            </a:r>
            <a:endParaRPr lang="en-US" altLang="ko-KR" b="1" smtClean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371600" lvl="2" eaLnBrk="1" latinLnBrk="1" hangingPunct="1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각 소 주제 발표마다 질의 및 답변</a:t>
            </a:r>
            <a:endParaRPr lang="en-US" altLang="ko-KR" sz="16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922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6" y="1772816"/>
            <a:ext cx="9001000" cy="304698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spc="-505" smtClean="0"/>
              <a:t>그렇다면 자동 생성 되는 </a:t>
            </a:r>
            <a:r>
              <a:rPr lang="en-US" altLang="ko-KR" spc="-505" smtClean="0"/>
              <a:t/>
            </a:r>
            <a:br>
              <a:rPr lang="en-US" altLang="ko-KR" spc="-505" smtClean="0"/>
            </a:br>
            <a:r>
              <a:rPr lang="ko-KR" altLang="en-US" spc="-505" smtClean="0">
                <a:solidFill>
                  <a:srgbClr val="00B0F0"/>
                </a:solidFill>
              </a:rPr>
              <a:t>자바설정 </a:t>
            </a:r>
            <a:r>
              <a:rPr lang="ko-KR" altLang="en-US" spc="-505">
                <a:solidFill>
                  <a:srgbClr val="00B0F0"/>
                </a:solidFill>
              </a:rPr>
              <a:t>클래스</a:t>
            </a:r>
            <a:r>
              <a:rPr lang="ko-KR" altLang="en-US" spc="-505"/>
              <a:t>는 </a:t>
            </a:r>
            <a:r>
              <a:rPr lang="en-US" altLang="ko-KR" spc="-505" smtClean="0"/>
              <a:t/>
            </a:r>
            <a:br>
              <a:rPr lang="en-US" altLang="ko-KR" spc="-505" smtClean="0"/>
            </a:br>
            <a:r>
              <a:rPr lang="ko-KR" altLang="en-US" spc="-505" smtClean="0"/>
              <a:t>다 </a:t>
            </a:r>
            <a:r>
              <a:rPr lang="ko-KR" altLang="en-US" spc="-505"/>
              <a:t>어디 </a:t>
            </a:r>
            <a:r>
              <a:rPr lang="ko-KR" altLang="en-US" spc="-505" smtClean="0"/>
              <a:t>에 있을 까</a:t>
            </a:r>
            <a:r>
              <a:rPr lang="en-US" altLang="ko-KR" spc="-505" smtClean="0"/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71832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000672" y="3140968"/>
            <a:ext cx="5976664" cy="609398"/>
          </a:xfrm>
        </p:spPr>
        <p:txBody>
          <a:bodyPr/>
          <a:lstStyle/>
          <a:p>
            <a:r>
              <a:rPr lang="ko-KR" altLang="en-US" spc="-505" dirty="0"/>
              <a:t>그 </a:t>
            </a:r>
            <a:r>
              <a:rPr lang="ko-KR" altLang="en-US" spc="-505" dirty="0">
                <a:solidFill>
                  <a:srgbClr val="00B0F0"/>
                </a:solidFill>
              </a:rPr>
              <a:t>내부</a:t>
            </a:r>
            <a:r>
              <a:rPr lang="ko-KR" altLang="en-US" spc="-505" dirty="0"/>
              <a:t>를 들여다</a:t>
            </a:r>
            <a:r>
              <a:rPr lang="ko-KR" altLang="en-US" spc="-430" dirty="0"/>
              <a:t> </a:t>
            </a:r>
            <a:r>
              <a:rPr lang="ko-KR" altLang="en-US" spc="-505" dirty="0"/>
              <a:t>보자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62549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40632" y="1124744"/>
            <a:ext cx="6192688" cy="609398"/>
          </a:xfrm>
        </p:spPr>
        <p:txBody>
          <a:bodyPr/>
          <a:lstStyle/>
          <a:p>
            <a:r>
              <a:rPr lang="ko-KR" altLang="en-US" spc="-445" smtClean="0"/>
              <a:t>스프링</a:t>
            </a:r>
            <a:r>
              <a:rPr lang="ko-KR" altLang="en-US" spc="-1490" smtClean="0"/>
              <a:t>    </a:t>
            </a:r>
            <a:r>
              <a:rPr lang="ko-KR" altLang="en-US" spc="-445" smtClean="0"/>
              <a:t>부트 </a:t>
            </a:r>
            <a:r>
              <a:rPr lang="en-US" altLang="ko-KR" spc="-445" smtClean="0"/>
              <a:t>Main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552" y="2132856"/>
            <a:ext cx="7905328" cy="3578201"/>
          </a:xfrm>
          <a:prstGeom prst="rect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700228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1712640" y="1124744"/>
            <a:ext cx="5976664" cy="609398"/>
          </a:xfrm>
        </p:spPr>
        <p:txBody>
          <a:bodyPr/>
          <a:lstStyle/>
          <a:p>
            <a:r>
              <a:rPr lang="ko-KR" altLang="en-US" spc="-445"/>
              <a:t>스프링</a:t>
            </a:r>
            <a:r>
              <a:rPr lang="ko-KR" altLang="en-US" spc="-1490"/>
              <a:t>    </a:t>
            </a:r>
            <a:r>
              <a:rPr lang="ko-KR" altLang="en-US" spc="-445"/>
              <a:t>부트 </a:t>
            </a:r>
            <a:r>
              <a:rPr lang="en-US" altLang="ko-KR" spc="-445" smtClean="0"/>
              <a:t>Main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528" y="2204864"/>
            <a:ext cx="8497486" cy="2838846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  <p:sp>
        <p:nvSpPr>
          <p:cNvPr id="9" name="object 17"/>
          <p:cNvSpPr/>
          <p:nvPr/>
        </p:nvSpPr>
        <p:spPr>
          <a:xfrm>
            <a:off x="3926454" y="3868699"/>
            <a:ext cx="5292110" cy="1501717"/>
          </a:xfrm>
          <a:custGeom>
            <a:avLst/>
            <a:gdLst/>
            <a:ahLst/>
            <a:cxnLst/>
            <a:rect l="l" t="t" r="r" b="b"/>
            <a:pathLst>
              <a:path w="8179434" h="2914015">
                <a:moveTo>
                  <a:pt x="0" y="0"/>
                </a:moveTo>
                <a:lnTo>
                  <a:pt x="361950" y="2111772"/>
                </a:lnTo>
                <a:lnTo>
                  <a:pt x="361950" y="2847975"/>
                </a:lnTo>
                <a:lnTo>
                  <a:pt x="367142" y="2873573"/>
                </a:lnTo>
                <a:lnTo>
                  <a:pt x="381286" y="2894519"/>
                </a:lnTo>
                <a:lnTo>
                  <a:pt x="402232" y="2908663"/>
                </a:lnTo>
                <a:lnTo>
                  <a:pt x="427831" y="2913856"/>
                </a:lnTo>
                <a:lnTo>
                  <a:pt x="8113314" y="2913856"/>
                </a:lnTo>
                <a:lnTo>
                  <a:pt x="8138914" y="2908663"/>
                </a:lnTo>
                <a:lnTo>
                  <a:pt x="8159860" y="2894519"/>
                </a:lnTo>
                <a:lnTo>
                  <a:pt x="8174004" y="2873573"/>
                </a:lnTo>
                <a:lnTo>
                  <a:pt x="8179196" y="2847975"/>
                </a:lnTo>
                <a:lnTo>
                  <a:pt x="8179196" y="1095772"/>
                </a:lnTo>
                <a:lnTo>
                  <a:pt x="8174004" y="1070173"/>
                </a:lnTo>
                <a:lnTo>
                  <a:pt x="8159860" y="1049227"/>
                </a:lnTo>
                <a:lnTo>
                  <a:pt x="8138914" y="1035083"/>
                </a:lnTo>
                <a:lnTo>
                  <a:pt x="8113314" y="1029891"/>
                </a:lnTo>
                <a:lnTo>
                  <a:pt x="666750" y="102989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38100">
            <a:solidFill>
              <a:schemeClr val="accent3">
                <a:lumMod val="75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직사각형 10"/>
          <p:cNvSpPr/>
          <p:nvPr/>
        </p:nvSpPr>
        <p:spPr>
          <a:xfrm>
            <a:off x="4808984" y="4619557"/>
            <a:ext cx="376898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스프링 컨테이너를 실행</a:t>
            </a:r>
          </a:p>
        </p:txBody>
      </p:sp>
    </p:spTree>
    <p:extLst>
      <p:ext uri="{BB962C8B-B14F-4D97-AF65-F5344CB8AC3E}">
        <p14:creationId xmlns:p14="http://schemas.microsoft.com/office/powerpoint/2010/main" val="1597910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019" y="1976966"/>
            <a:ext cx="8592749" cy="2810267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1820652" y="1052736"/>
            <a:ext cx="5976664" cy="609398"/>
          </a:xfrm>
        </p:spPr>
        <p:txBody>
          <a:bodyPr/>
          <a:lstStyle/>
          <a:p>
            <a:r>
              <a:rPr lang="ko-KR" altLang="en-US" spc="-445"/>
              <a:t>스프링</a:t>
            </a:r>
            <a:r>
              <a:rPr lang="ko-KR" altLang="en-US" spc="-1490"/>
              <a:t>    </a:t>
            </a:r>
            <a:r>
              <a:rPr lang="ko-KR" altLang="en-US" spc="-445"/>
              <a:t>부트 </a:t>
            </a:r>
            <a:r>
              <a:rPr lang="en-US" altLang="ko-KR" spc="-445"/>
              <a:t>Main</a:t>
            </a:r>
            <a:endParaRPr lang="ko-KR" altLang="en-US" dirty="0"/>
          </a:p>
        </p:txBody>
      </p:sp>
      <p:sp>
        <p:nvSpPr>
          <p:cNvPr id="5" name="object 17"/>
          <p:cNvSpPr/>
          <p:nvPr/>
        </p:nvSpPr>
        <p:spPr>
          <a:xfrm flipH="1">
            <a:off x="2460921" y="3593946"/>
            <a:ext cx="5544616" cy="1875638"/>
          </a:xfrm>
          <a:custGeom>
            <a:avLst/>
            <a:gdLst/>
            <a:ahLst/>
            <a:cxnLst/>
            <a:rect l="l" t="t" r="r" b="b"/>
            <a:pathLst>
              <a:path w="8179434" h="2914015">
                <a:moveTo>
                  <a:pt x="0" y="0"/>
                </a:moveTo>
                <a:lnTo>
                  <a:pt x="361950" y="2111772"/>
                </a:lnTo>
                <a:lnTo>
                  <a:pt x="361950" y="2847975"/>
                </a:lnTo>
                <a:lnTo>
                  <a:pt x="367142" y="2873573"/>
                </a:lnTo>
                <a:lnTo>
                  <a:pt x="381286" y="2894519"/>
                </a:lnTo>
                <a:lnTo>
                  <a:pt x="402232" y="2908663"/>
                </a:lnTo>
                <a:lnTo>
                  <a:pt x="427831" y="2913856"/>
                </a:lnTo>
                <a:lnTo>
                  <a:pt x="8113314" y="2913856"/>
                </a:lnTo>
                <a:lnTo>
                  <a:pt x="8138914" y="2908663"/>
                </a:lnTo>
                <a:lnTo>
                  <a:pt x="8159860" y="2894519"/>
                </a:lnTo>
                <a:lnTo>
                  <a:pt x="8174004" y="2873573"/>
                </a:lnTo>
                <a:lnTo>
                  <a:pt x="8179196" y="2847975"/>
                </a:lnTo>
                <a:lnTo>
                  <a:pt x="8179196" y="1095772"/>
                </a:lnTo>
                <a:lnTo>
                  <a:pt x="8174004" y="1070173"/>
                </a:lnTo>
                <a:lnTo>
                  <a:pt x="8159860" y="1049227"/>
                </a:lnTo>
                <a:lnTo>
                  <a:pt x="8138914" y="1035083"/>
                </a:lnTo>
                <a:lnTo>
                  <a:pt x="8113314" y="1029891"/>
                </a:lnTo>
                <a:lnTo>
                  <a:pt x="666750" y="102989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38100">
            <a:solidFill>
              <a:schemeClr val="accent3">
                <a:lumMod val="75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직사각형 9"/>
          <p:cNvSpPr/>
          <p:nvPr/>
        </p:nvSpPr>
        <p:spPr>
          <a:xfrm>
            <a:off x="3056228" y="4922004"/>
            <a:ext cx="376898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스프링 컨테이너를 실행</a:t>
            </a:r>
          </a:p>
        </p:txBody>
      </p:sp>
      <p:sp>
        <p:nvSpPr>
          <p:cNvPr id="9" name="object 22"/>
          <p:cNvSpPr/>
          <p:nvPr/>
        </p:nvSpPr>
        <p:spPr>
          <a:xfrm>
            <a:off x="704528" y="2492896"/>
            <a:ext cx="6839763" cy="2404500"/>
          </a:xfrm>
          <a:custGeom>
            <a:avLst/>
            <a:gdLst/>
            <a:ahLst/>
            <a:cxnLst/>
            <a:rect l="l" t="t" r="r" b="b"/>
            <a:pathLst>
              <a:path w="8749030" h="3523615">
                <a:moveTo>
                  <a:pt x="112315" y="0"/>
                </a:moveTo>
                <a:lnTo>
                  <a:pt x="13096" y="1955006"/>
                </a:lnTo>
                <a:lnTo>
                  <a:pt x="7761" y="1963499"/>
                </a:lnTo>
                <a:lnTo>
                  <a:pt x="3625" y="1972729"/>
                </a:lnTo>
                <a:lnTo>
                  <a:pt x="950" y="1982623"/>
                </a:lnTo>
                <a:lnTo>
                  <a:pt x="0" y="1993106"/>
                </a:lnTo>
                <a:lnTo>
                  <a:pt x="0" y="3457575"/>
                </a:lnTo>
                <a:lnTo>
                  <a:pt x="5192" y="3483111"/>
                </a:lnTo>
                <a:lnTo>
                  <a:pt x="19336" y="3503920"/>
                </a:lnTo>
                <a:lnTo>
                  <a:pt x="40282" y="3517928"/>
                </a:lnTo>
                <a:lnTo>
                  <a:pt x="65881" y="3523058"/>
                </a:lnTo>
                <a:lnTo>
                  <a:pt x="8682831" y="3523058"/>
                </a:lnTo>
                <a:lnTo>
                  <a:pt x="8708429" y="3517928"/>
                </a:lnTo>
                <a:lnTo>
                  <a:pt x="8729375" y="3503920"/>
                </a:lnTo>
                <a:lnTo>
                  <a:pt x="8743519" y="3483111"/>
                </a:lnTo>
                <a:lnTo>
                  <a:pt x="8748711" y="3457575"/>
                </a:lnTo>
                <a:lnTo>
                  <a:pt x="8748711" y="1993106"/>
                </a:lnTo>
                <a:lnTo>
                  <a:pt x="8743520" y="1967507"/>
                </a:lnTo>
                <a:lnTo>
                  <a:pt x="8729376" y="1946561"/>
                </a:lnTo>
                <a:lnTo>
                  <a:pt x="8708430" y="1932417"/>
                </a:lnTo>
                <a:lnTo>
                  <a:pt x="8682831" y="1927225"/>
                </a:lnTo>
                <a:lnTo>
                  <a:pt x="209550" y="1927225"/>
                </a:lnTo>
                <a:lnTo>
                  <a:pt x="112315" y="0"/>
                </a:lnTo>
                <a:close/>
              </a:path>
            </a:pathLst>
          </a:custGeom>
          <a:solidFill>
            <a:srgbClr val="FFFFFF"/>
          </a:solidFill>
          <a:ln w="38100">
            <a:solidFill>
              <a:schemeClr val="accent3">
                <a:lumMod val="75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직사각형 5"/>
          <p:cNvSpPr/>
          <p:nvPr/>
        </p:nvSpPr>
        <p:spPr>
          <a:xfrm>
            <a:off x="1165774" y="4153968"/>
            <a:ext cx="454643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스프링 부트 구동 어노테이션</a:t>
            </a:r>
            <a:endParaRPr lang="ko-KR" altLang="en-US" sz="28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03275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136576" y="2924944"/>
            <a:ext cx="800892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5400" b="1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@</a:t>
            </a:r>
            <a:r>
              <a:rPr lang="ko-KR" altLang="en-US" sz="54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SpringBootApplication</a:t>
            </a:r>
            <a:endParaRPr lang="ko-KR" altLang="en-US" sz="5400" b="1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05077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241" y="2492896"/>
            <a:ext cx="8402223" cy="2495898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  <p:sp>
        <p:nvSpPr>
          <p:cNvPr id="6" name="직사각형 5"/>
          <p:cNvSpPr/>
          <p:nvPr/>
        </p:nvSpPr>
        <p:spPr>
          <a:xfrm>
            <a:off x="1653256" y="1196752"/>
            <a:ext cx="655019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400" b="1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@SpringBootApplication</a:t>
            </a:r>
          </a:p>
        </p:txBody>
      </p:sp>
    </p:spTree>
    <p:extLst>
      <p:ext uri="{BB962C8B-B14F-4D97-AF65-F5344CB8AC3E}">
        <p14:creationId xmlns:p14="http://schemas.microsoft.com/office/powerpoint/2010/main" val="1638507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318" y="2397638"/>
            <a:ext cx="8526065" cy="2543530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  <p:sp>
        <p:nvSpPr>
          <p:cNvPr id="7" name="직사각형 6"/>
          <p:cNvSpPr/>
          <p:nvPr/>
        </p:nvSpPr>
        <p:spPr>
          <a:xfrm>
            <a:off x="1653256" y="1196752"/>
            <a:ext cx="655019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400" b="1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@SpringBootApplication</a:t>
            </a:r>
          </a:p>
        </p:txBody>
      </p:sp>
    </p:spTree>
    <p:extLst>
      <p:ext uri="{BB962C8B-B14F-4D97-AF65-F5344CB8AC3E}">
        <p14:creationId xmlns:p14="http://schemas.microsoft.com/office/powerpoint/2010/main" val="1192443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8544" y="2060848"/>
            <a:ext cx="7704856" cy="609398"/>
          </a:xfrm>
        </p:spPr>
        <p:txBody>
          <a:bodyPr/>
          <a:lstStyle/>
          <a:p>
            <a:r>
              <a:rPr lang="en-US" altLang="ko-KR" spc="35" smtClean="0"/>
              <a:t>@</a:t>
            </a:r>
            <a:r>
              <a:rPr lang="en-US" altLang="ko-KR" spc="35" dirty="0"/>
              <a:t>EnableAutoConfiguration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1928664" y="2996952"/>
            <a:ext cx="612068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특정한 조건의 설정 클래스를 자동으로 로드</a:t>
            </a:r>
            <a:endParaRPr lang="en-US" altLang="ko-KR" b="1" dirty="0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ko-KR" altLang="en-US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@</a:t>
            </a:r>
            <a:r>
              <a:rPr lang="en-US" altLang="ko-KR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Enable* </a:t>
            </a:r>
            <a:r>
              <a:rPr lang="ko-KR" altLang="en-US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모듈화된 설정의 </a:t>
            </a:r>
            <a:r>
              <a:rPr lang="ko-KR" altLang="en-US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일종</a:t>
            </a:r>
            <a:endParaRPr lang="en-US" altLang="ko-KR" b="1" dirty="0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92927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704528" y="1052736"/>
            <a:ext cx="7704856" cy="498598"/>
          </a:xfrm>
        </p:spPr>
        <p:txBody>
          <a:bodyPr/>
          <a:lstStyle/>
          <a:p>
            <a:r>
              <a:rPr lang="en-US" altLang="ko-KR" sz="3600" spc="-250" dirty="0">
                <a:solidFill>
                  <a:srgbClr val="92D050"/>
                </a:solidFill>
              </a:rPr>
              <a:t>@Enable*</a:t>
            </a:r>
            <a:r>
              <a:rPr lang="ko-KR" altLang="en-US" sz="3600" spc="-815" dirty="0">
                <a:solidFill>
                  <a:srgbClr val="EC5D57"/>
                </a:solidFill>
              </a:rPr>
              <a:t> </a:t>
            </a:r>
            <a:r>
              <a:rPr lang="ko-KR" altLang="en-US" sz="3600" spc="-815" dirty="0" smtClean="0">
                <a:solidFill>
                  <a:srgbClr val="EC5D57"/>
                </a:solidFill>
              </a:rPr>
              <a:t> </a:t>
            </a:r>
            <a:r>
              <a:rPr lang="ko-KR" altLang="en-US" sz="3600" spc="-550" dirty="0" smtClean="0"/>
              <a:t>어노테이션이란</a:t>
            </a:r>
            <a:r>
              <a:rPr lang="en-US" altLang="ko-KR" sz="3600" spc="-550" dirty="0"/>
              <a:t>?</a:t>
            </a:r>
            <a:endParaRPr lang="ko-KR" altLang="en-US" sz="3600" dirty="0"/>
          </a:p>
        </p:txBody>
      </p:sp>
      <p:sp>
        <p:nvSpPr>
          <p:cNvPr id="4" name="직사각형 3"/>
          <p:cNvSpPr/>
          <p:nvPr/>
        </p:nvSpPr>
        <p:spPr>
          <a:xfrm>
            <a:off x="1136576" y="4293096"/>
            <a:ext cx="784887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JavaConfig</a:t>
            </a:r>
            <a:r>
              <a:rPr lang="ko-KR" altLang="en-US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에서 모듈화된 </a:t>
            </a:r>
            <a:r>
              <a:rPr lang="ko-KR" altLang="en-US" sz="2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설정 시 </a:t>
            </a:r>
            <a:r>
              <a:rPr lang="ko-KR" altLang="en-US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 </a:t>
            </a:r>
            <a:r>
              <a:rPr lang="en-US" altLang="ko-KR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 </a:t>
            </a:r>
            <a:r>
              <a:rPr lang="ko-KR" altLang="en-US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 </a:t>
            </a:r>
            <a:r>
              <a:rPr lang="en-US" altLang="ko-KR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3.1 </a:t>
            </a:r>
            <a:r>
              <a:rPr lang="ko-KR" altLang="en-US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부터 지원 </a:t>
            </a:r>
            <a:r>
              <a:rPr lang="en-US" altLang="ko-KR" sz="2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20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기존 </a:t>
            </a:r>
            <a:r>
              <a:rPr lang="en-US" altLang="ko-KR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XML </a:t>
            </a:r>
            <a:r>
              <a:rPr lang="ko-KR" altLang="en-US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커스텀태그</a:t>
            </a:r>
            <a:r>
              <a:rPr lang="en-US" altLang="ko-KR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(&lt;mvc:*/&gt;,&lt;context:*/&gt; …)</a:t>
            </a:r>
            <a:r>
              <a:rPr lang="ko-KR" altLang="en-US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와 </a:t>
            </a:r>
            <a:r>
              <a:rPr lang="ko-KR" altLang="en-US" sz="2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대응</a:t>
            </a:r>
            <a:endParaRPr lang="en-US" altLang="ko-KR" sz="2000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쉽게 자신의 설정 모듈을 작성 가능  </a:t>
            </a:r>
            <a:r>
              <a:rPr lang="en-US" altLang="ko-KR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 @Import </a:t>
            </a:r>
            <a:r>
              <a:rPr lang="ko-KR" altLang="en-US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어노테이션 사용 </a:t>
            </a:r>
            <a:r>
              <a:rPr lang="en-US" altLang="ko-KR" sz="2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628" y="1930185"/>
            <a:ext cx="8440328" cy="2019582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536637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136576" y="3933056"/>
            <a:ext cx="76328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 </a:t>
            </a:r>
            <a:r>
              <a:rPr lang="ko-KR" altLang="en-US" sz="54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부트 원리와 활용</a:t>
            </a:r>
            <a:endParaRPr lang="ko-KR" altLang="en-US" sz="54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6856" y="1268760"/>
            <a:ext cx="2143125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78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3685" y="1412776"/>
            <a:ext cx="8640960" cy="553998"/>
          </a:xfrm>
        </p:spPr>
        <p:txBody>
          <a:bodyPr/>
          <a:lstStyle/>
          <a:p>
            <a:r>
              <a:rPr lang="en-US" altLang="ko-KR" sz="4000" spc="25" smtClean="0"/>
              <a:t>@</a:t>
            </a:r>
            <a:r>
              <a:rPr lang="en-US" altLang="ko-KR" sz="4000" spc="25" dirty="0"/>
              <a:t>EnableAutoConfiguration</a:t>
            </a:r>
            <a:endParaRPr lang="ko-KR" altLang="en-US" sz="40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370" y="2564904"/>
            <a:ext cx="8059275" cy="1819529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852484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704527" y="1207668"/>
            <a:ext cx="8640960" cy="553998"/>
          </a:xfrm>
        </p:spPr>
        <p:txBody>
          <a:bodyPr/>
          <a:lstStyle/>
          <a:p>
            <a:r>
              <a:rPr lang="en-US" altLang="ko-KR" sz="4000" spc="25" smtClean="0"/>
              <a:t>@</a:t>
            </a:r>
            <a:r>
              <a:rPr lang="en-US" altLang="ko-KR" sz="4000" spc="25" dirty="0"/>
              <a:t>EnableAutoConfiguration</a:t>
            </a:r>
            <a:endParaRPr lang="ko-KR" altLang="en-US" sz="40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652" y="2447788"/>
            <a:ext cx="8030696" cy="1962424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  <p:sp>
        <p:nvSpPr>
          <p:cNvPr id="6" name="object 20"/>
          <p:cNvSpPr/>
          <p:nvPr/>
        </p:nvSpPr>
        <p:spPr>
          <a:xfrm>
            <a:off x="1686389" y="3140968"/>
            <a:ext cx="6677237" cy="1512168"/>
          </a:xfrm>
          <a:custGeom>
            <a:avLst/>
            <a:gdLst/>
            <a:ahLst/>
            <a:cxnLst/>
            <a:rect l="l" t="t" r="r" b="b"/>
            <a:pathLst>
              <a:path w="10949940" h="2896870">
                <a:moveTo>
                  <a:pt x="10884296" y="1063625"/>
                </a:moveTo>
                <a:lnTo>
                  <a:pt x="65881" y="1063625"/>
                </a:lnTo>
                <a:lnTo>
                  <a:pt x="40282" y="1068817"/>
                </a:lnTo>
                <a:lnTo>
                  <a:pt x="19336" y="1082961"/>
                </a:lnTo>
                <a:lnTo>
                  <a:pt x="5192" y="1103907"/>
                </a:lnTo>
                <a:lnTo>
                  <a:pt x="0" y="1129506"/>
                </a:lnTo>
                <a:lnTo>
                  <a:pt x="0" y="2830910"/>
                </a:lnTo>
                <a:lnTo>
                  <a:pt x="5192" y="2856508"/>
                </a:lnTo>
                <a:lnTo>
                  <a:pt x="19336" y="2877454"/>
                </a:lnTo>
                <a:lnTo>
                  <a:pt x="40282" y="2891598"/>
                </a:lnTo>
                <a:lnTo>
                  <a:pt x="65881" y="2896791"/>
                </a:lnTo>
                <a:lnTo>
                  <a:pt x="10884296" y="2896791"/>
                </a:lnTo>
                <a:lnTo>
                  <a:pt x="10909833" y="2891598"/>
                </a:lnTo>
                <a:lnTo>
                  <a:pt x="10930643" y="2877454"/>
                </a:lnTo>
                <a:lnTo>
                  <a:pt x="10944651" y="2856508"/>
                </a:lnTo>
                <a:lnTo>
                  <a:pt x="10949781" y="2830910"/>
                </a:lnTo>
                <a:lnTo>
                  <a:pt x="10949781" y="1129506"/>
                </a:lnTo>
                <a:lnTo>
                  <a:pt x="10944650" y="1103907"/>
                </a:lnTo>
                <a:lnTo>
                  <a:pt x="10930642" y="1082961"/>
                </a:lnTo>
                <a:lnTo>
                  <a:pt x="10909833" y="1068817"/>
                </a:lnTo>
                <a:lnTo>
                  <a:pt x="10884296" y="1063625"/>
                </a:lnTo>
                <a:close/>
              </a:path>
              <a:path w="10949940" h="2896870">
                <a:moveTo>
                  <a:pt x="5920183" y="0"/>
                </a:moveTo>
                <a:lnTo>
                  <a:pt x="5692775" y="1063625"/>
                </a:lnTo>
                <a:lnTo>
                  <a:pt x="6147989" y="1063625"/>
                </a:lnTo>
                <a:lnTo>
                  <a:pt x="592018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lang="ko-KR" altLang="en-US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855310" y="3973787"/>
            <a:ext cx="42819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스프링부트 자동 설정 </a:t>
            </a:r>
            <a:r>
              <a:rPr lang="ko-KR" altLang="en-US" b="1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기능 담당</a:t>
            </a:r>
            <a:endParaRPr lang="ko-KR" altLang="en-US" b="1" dirty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36360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128464" y="1222303"/>
            <a:ext cx="9577064" cy="498598"/>
          </a:xfrm>
        </p:spPr>
        <p:txBody>
          <a:bodyPr/>
          <a:lstStyle/>
          <a:p>
            <a:r>
              <a:rPr lang="en-US" altLang="ko-KR" sz="3600" spc="15" smtClean="0"/>
              <a:t>EnableAutoConfigurationImportSelector</a:t>
            </a:r>
            <a:endParaRPr lang="ko-KR" altLang="en-US" sz="36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512" y="2420888"/>
            <a:ext cx="8602275" cy="2514951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  <p:sp>
        <p:nvSpPr>
          <p:cNvPr id="8" name="object 22"/>
          <p:cNvSpPr/>
          <p:nvPr/>
        </p:nvSpPr>
        <p:spPr>
          <a:xfrm>
            <a:off x="2216696" y="3140968"/>
            <a:ext cx="5760640" cy="1866879"/>
          </a:xfrm>
          <a:custGeom>
            <a:avLst/>
            <a:gdLst/>
            <a:ahLst/>
            <a:cxnLst/>
            <a:rect l="l" t="t" r="r" b="b"/>
            <a:pathLst>
              <a:path w="8303895" h="3452495">
                <a:moveTo>
                  <a:pt x="0" y="0"/>
                </a:moveTo>
                <a:lnTo>
                  <a:pt x="418306" y="2281237"/>
                </a:lnTo>
                <a:lnTo>
                  <a:pt x="418306" y="3383756"/>
                </a:lnTo>
                <a:lnTo>
                  <a:pt x="423712" y="3410450"/>
                </a:lnTo>
                <a:lnTo>
                  <a:pt x="438444" y="3432278"/>
                </a:lnTo>
                <a:lnTo>
                  <a:pt x="460272" y="3447010"/>
                </a:lnTo>
                <a:lnTo>
                  <a:pt x="486966" y="3452416"/>
                </a:lnTo>
                <a:lnTo>
                  <a:pt x="8234762" y="3452416"/>
                </a:lnTo>
                <a:lnTo>
                  <a:pt x="8261456" y="3447010"/>
                </a:lnTo>
                <a:lnTo>
                  <a:pt x="8283282" y="3432278"/>
                </a:lnTo>
                <a:lnTo>
                  <a:pt x="8298013" y="3410450"/>
                </a:lnTo>
                <a:lnTo>
                  <a:pt x="8303418" y="3383756"/>
                </a:lnTo>
                <a:lnTo>
                  <a:pt x="8303418" y="1291033"/>
                </a:lnTo>
                <a:lnTo>
                  <a:pt x="8298013" y="1264340"/>
                </a:lnTo>
                <a:lnTo>
                  <a:pt x="8283282" y="1242513"/>
                </a:lnTo>
                <a:lnTo>
                  <a:pt x="8261456" y="1227781"/>
                </a:lnTo>
                <a:lnTo>
                  <a:pt x="8234762" y="1222375"/>
                </a:lnTo>
                <a:lnTo>
                  <a:pt x="732631" y="122237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직사각형 8"/>
          <p:cNvSpPr/>
          <p:nvPr/>
        </p:nvSpPr>
        <p:spPr>
          <a:xfrm>
            <a:off x="3080793" y="4005064"/>
            <a:ext cx="424847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설정 클래스</a:t>
            </a:r>
            <a:r>
              <a:rPr lang="en-US" altLang="ko-KR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(@Configuration</a:t>
            </a:r>
            <a:r>
              <a:rPr lang="en-US" altLang="ko-KR" b="1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  </a:t>
            </a:r>
            <a:endParaRPr lang="en-US" altLang="ko-KR" b="1" smtClean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b="1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리스트 받아서 활성화</a:t>
            </a:r>
            <a:endParaRPr lang="ko-KR" altLang="en-US" b="1" dirty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45343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915" y="1916832"/>
            <a:ext cx="8564170" cy="2543530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128464" y="986186"/>
            <a:ext cx="9577064" cy="498598"/>
          </a:xfrm>
        </p:spPr>
        <p:txBody>
          <a:bodyPr/>
          <a:lstStyle/>
          <a:p>
            <a:r>
              <a:rPr lang="en-US" altLang="ko-KR" sz="3600" spc="15" smtClean="0"/>
              <a:t>EnableAutoConfigurationImportSelector</a:t>
            </a:r>
            <a:endParaRPr lang="ko-KR" altLang="en-US" sz="3600" dirty="0"/>
          </a:p>
        </p:txBody>
      </p:sp>
      <p:sp>
        <p:nvSpPr>
          <p:cNvPr id="5" name="object 22"/>
          <p:cNvSpPr/>
          <p:nvPr/>
        </p:nvSpPr>
        <p:spPr>
          <a:xfrm>
            <a:off x="3584848" y="2471181"/>
            <a:ext cx="5760640" cy="1866879"/>
          </a:xfrm>
          <a:custGeom>
            <a:avLst/>
            <a:gdLst/>
            <a:ahLst/>
            <a:cxnLst/>
            <a:rect l="l" t="t" r="r" b="b"/>
            <a:pathLst>
              <a:path w="8303895" h="3452495">
                <a:moveTo>
                  <a:pt x="0" y="0"/>
                </a:moveTo>
                <a:lnTo>
                  <a:pt x="418306" y="2281237"/>
                </a:lnTo>
                <a:lnTo>
                  <a:pt x="418306" y="3383756"/>
                </a:lnTo>
                <a:lnTo>
                  <a:pt x="423712" y="3410450"/>
                </a:lnTo>
                <a:lnTo>
                  <a:pt x="438444" y="3432278"/>
                </a:lnTo>
                <a:lnTo>
                  <a:pt x="460272" y="3447010"/>
                </a:lnTo>
                <a:lnTo>
                  <a:pt x="486966" y="3452416"/>
                </a:lnTo>
                <a:lnTo>
                  <a:pt x="8234762" y="3452416"/>
                </a:lnTo>
                <a:lnTo>
                  <a:pt x="8261456" y="3447010"/>
                </a:lnTo>
                <a:lnTo>
                  <a:pt x="8283282" y="3432278"/>
                </a:lnTo>
                <a:lnTo>
                  <a:pt x="8298013" y="3410450"/>
                </a:lnTo>
                <a:lnTo>
                  <a:pt x="8303418" y="3383756"/>
                </a:lnTo>
                <a:lnTo>
                  <a:pt x="8303418" y="1291033"/>
                </a:lnTo>
                <a:lnTo>
                  <a:pt x="8298013" y="1264340"/>
                </a:lnTo>
                <a:lnTo>
                  <a:pt x="8283282" y="1242513"/>
                </a:lnTo>
                <a:lnTo>
                  <a:pt x="8261456" y="1227781"/>
                </a:lnTo>
                <a:lnTo>
                  <a:pt x="8234762" y="1222375"/>
                </a:lnTo>
                <a:lnTo>
                  <a:pt x="732631" y="122237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38100">
            <a:solidFill>
              <a:schemeClr val="accent3">
                <a:lumMod val="75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직사각형 5"/>
          <p:cNvSpPr/>
          <p:nvPr/>
        </p:nvSpPr>
        <p:spPr>
          <a:xfrm>
            <a:off x="4448944" y="3261314"/>
            <a:ext cx="435407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설정 클래스</a:t>
            </a:r>
            <a:r>
              <a:rPr lang="en-US" altLang="ko-KR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(@Configuration)  </a:t>
            </a:r>
            <a:endParaRPr lang="en-US" altLang="ko-KR" b="1" dirty="0" smtClean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b="1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리스트 </a:t>
            </a:r>
            <a:r>
              <a:rPr lang="ko-KR" altLang="en-US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받아서 활성화</a:t>
            </a:r>
          </a:p>
        </p:txBody>
      </p:sp>
      <p:sp>
        <p:nvSpPr>
          <p:cNvPr id="10" name="object 22"/>
          <p:cNvSpPr/>
          <p:nvPr/>
        </p:nvSpPr>
        <p:spPr>
          <a:xfrm>
            <a:off x="2072680" y="3404621"/>
            <a:ext cx="5760640" cy="2226919"/>
          </a:xfrm>
          <a:custGeom>
            <a:avLst/>
            <a:gdLst/>
            <a:ahLst/>
            <a:cxnLst/>
            <a:rect l="l" t="t" r="r" b="b"/>
            <a:pathLst>
              <a:path w="8303895" h="3452495">
                <a:moveTo>
                  <a:pt x="0" y="0"/>
                </a:moveTo>
                <a:lnTo>
                  <a:pt x="418306" y="2281237"/>
                </a:lnTo>
                <a:lnTo>
                  <a:pt x="418306" y="3383756"/>
                </a:lnTo>
                <a:lnTo>
                  <a:pt x="423712" y="3410450"/>
                </a:lnTo>
                <a:lnTo>
                  <a:pt x="438444" y="3432278"/>
                </a:lnTo>
                <a:lnTo>
                  <a:pt x="460272" y="3447010"/>
                </a:lnTo>
                <a:lnTo>
                  <a:pt x="486966" y="3452416"/>
                </a:lnTo>
                <a:lnTo>
                  <a:pt x="8234762" y="3452416"/>
                </a:lnTo>
                <a:lnTo>
                  <a:pt x="8261456" y="3447010"/>
                </a:lnTo>
                <a:lnTo>
                  <a:pt x="8283282" y="3432278"/>
                </a:lnTo>
                <a:lnTo>
                  <a:pt x="8298013" y="3410450"/>
                </a:lnTo>
                <a:lnTo>
                  <a:pt x="8303418" y="3383756"/>
                </a:lnTo>
                <a:lnTo>
                  <a:pt x="8303418" y="1291033"/>
                </a:lnTo>
                <a:lnTo>
                  <a:pt x="8298013" y="1264340"/>
                </a:lnTo>
                <a:lnTo>
                  <a:pt x="8283282" y="1242513"/>
                </a:lnTo>
                <a:lnTo>
                  <a:pt x="8261456" y="1227781"/>
                </a:lnTo>
                <a:lnTo>
                  <a:pt x="8234762" y="1222375"/>
                </a:lnTo>
                <a:lnTo>
                  <a:pt x="732631" y="122237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38100">
            <a:solidFill>
              <a:schemeClr val="accent3">
                <a:lumMod val="75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직사각형 10"/>
          <p:cNvSpPr/>
          <p:nvPr/>
        </p:nvSpPr>
        <p:spPr>
          <a:xfrm>
            <a:off x="2936776" y="4628757"/>
            <a:ext cx="430438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설정 </a:t>
            </a:r>
            <a:r>
              <a:rPr lang="ko-KR" altLang="en-US" b="1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클래스 리스트</a:t>
            </a:r>
            <a:r>
              <a:rPr lang="en-US" altLang="ko-KR" b="1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</a:p>
          <a:p>
            <a:r>
              <a:rPr lang="en-US" altLang="ko-KR" b="1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b="1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패키지 명 포함 클래스 명 받음</a:t>
            </a:r>
            <a:r>
              <a:rPr lang="en-US" altLang="ko-KR" b="1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b="1" dirty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1429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-15552" y="1279676"/>
            <a:ext cx="10009112" cy="498598"/>
          </a:xfrm>
        </p:spPr>
        <p:txBody>
          <a:bodyPr/>
          <a:lstStyle/>
          <a:p>
            <a:r>
              <a:rPr lang="en-US" altLang="ko-KR" sz="3600" spc="30" smtClean="0"/>
              <a:t>EnableAutoConfigurationImportSelector</a:t>
            </a:r>
            <a:endParaRPr lang="ko-KR" altLang="en-US" sz="36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156" y="2420888"/>
            <a:ext cx="8573696" cy="2705478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37397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-15552" y="1227578"/>
            <a:ext cx="10009112" cy="498598"/>
          </a:xfrm>
        </p:spPr>
        <p:txBody>
          <a:bodyPr/>
          <a:lstStyle/>
          <a:p>
            <a:r>
              <a:rPr lang="en-US" altLang="ko-KR" sz="3600" spc="30" smtClean="0"/>
              <a:t>EnableAutoConfigurationImportSelector</a:t>
            </a:r>
            <a:endParaRPr lang="ko-KR" altLang="en-US" sz="36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156" y="2307698"/>
            <a:ext cx="8573696" cy="2705478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  <p:sp>
        <p:nvSpPr>
          <p:cNvPr id="6" name="object 16"/>
          <p:cNvSpPr/>
          <p:nvPr/>
        </p:nvSpPr>
        <p:spPr>
          <a:xfrm>
            <a:off x="1280592" y="3819866"/>
            <a:ext cx="5385048" cy="1625358"/>
          </a:xfrm>
          <a:custGeom>
            <a:avLst/>
            <a:gdLst/>
            <a:ahLst/>
            <a:cxnLst/>
            <a:rect l="l" t="t" r="r" b="b"/>
            <a:pathLst>
              <a:path w="11170285" h="3460115">
                <a:moveTo>
                  <a:pt x="11102974" y="881856"/>
                </a:moveTo>
                <a:lnTo>
                  <a:pt x="67071" y="881856"/>
                </a:lnTo>
                <a:lnTo>
                  <a:pt x="40979" y="887132"/>
                </a:lnTo>
                <a:lnTo>
                  <a:pt x="19658" y="901514"/>
                </a:lnTo>
                <a:lnTo>
                  <a:pt x="5275" y="922836"/>
                </a:lnTo>
                <a:lnTo>
                  <a:pt x="0" y="948928"/>
                </a:lnTo>
                <a:lnTo>
                  <a:pt x="0" y="3392884"/>
                </a:lnTo>
                <a:lnTo>
                  <a:pt x="5275" y="3418977"/>
                </a:lnTo>
                <a:lnTo>
                  <a:pt x="19658" y="3440298"/>
                </a:lnTo>
                <a:lnTo>
                  <a:pt x="40979" y="3454680"/>
                </a:lnTo>
                <a:lnTo>
                  <a:pt x="67071" y="3459956"/>
                </a:lnTo>
                <a:lnTo>
                  <a:pt x="11102974" y="3459956"/>
                </a:lnTo>
                <a:lnTo>
                  <a:pt x="11129067" y="3454680"/>
                </a:lnTo>
                <a:lnTo>
                  <a:pt x="11150389" y="3440298"/>
                </a:lnTo>
                <a:lnTo>
                  <a:pt x="11164771" y="3418976"/>
                </a:lnTo>
                <a:lnTo>
                  <a:pt x="11170046" y="3392884"/>
                </a:lnTo>
                <a:lnTo>
                  <a:pt x="11170046" y="948928"/>
                </a:lnTo>
                <a:lnTo>
                  <a:pt x="11164771" y="922836"/>
                </a:lnTo>
                <a:lnTo>
                  <a:pt x="11150388" y="901514"/>
                </a:lnTo>
                <a:lnTo>
                  <a:pt x="11129067" y="887132"/>
                </a:lnTo>
                <a:lnTo>
                  <a:pt x="11102974" y="881856"/>
                </a:lnTo>
                <a:close/>
              </a:path>
              <a:path w="11170285" h="3460115">
                <a:moveTo>
                  <a:pt x="1670446" y="0"/>
                </a:moveTo>
                <a:lnTo>
                  <a:pt x="1438274" y="881856"/>
                </a:lnTo>
                <a:lnTo>
                  <a:pt x="1903015" y="881856"/>
                </a:lnTo>
                <a:lnTo>
                  <a:pt x="1670446" y="0"/>
                </a:lnTo>
                <a:close/>
              </a:path>
            </a:pathLst>
          </a:custGeom>
          <a:solidFill>
            <a:srgbClr val="FFFFFF"/>
          </a:solidFill>
          <a:ln w="38100">
            <a:solidFill>
              <a:schemeClr val="accent3">
                <a:lumMod val="75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직사각형 6"/>
          <p:cNvSpPr/>
          <p:nvPr/>
        </p:nvSpPr>
        <p:spPr>
          <a:xfrm>
            <a:off x="1496616" y="4323922"/>
            <a:ext cx="4953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20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Classpath 의 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모든 라이브러리의</a:t>
            </a:r>
          </a:p>
          <a:p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“META-INF/spring.factories“ 위치의 파일  에서 설정파일 리스트 읽어온다.</a:t>
            </a:r>
          </a:p>
        </p:txBody>
      </p:sp>
    </p:spTree>
    <p:extLst>
      <p:ext uri="{BB962C8B-B14F-4D97-AF65-F5344CB8AC3E}">
        <p14:creationId xmlns:p14="http://schemas.microsoft.com/office/powerpoint/2010/main" val="3558863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-20746" y="957854"/>
            <a:ext cx="10009112" cy="553998"/>
          </a:xfrm>
        </p:spPr>
        <p:txBody>
          <a:bodyPr/>
          <a:lstStyle/>
          <a:p>
            <a:r>
              <a:rPr lang="en-US" altLang="ko-KR" sz="4000" spc="-105" smtClean="0"/>
              <a:t>META-INF/spring.factories</a:t>
            </a:r>
            <a:endParaRPr lang="ko-KR" altLang="en-US" sz="40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488" y="1916832"/>
            <a:ext cx="9278645" cy="2248214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  <p:sp>
        <p:nvSpPr>
          <p:cNvPr id="9" name="직사각형 8"/>
          <p:cNvSpPr/>
          <p:nvPr/>
        </p:nvSpPr>
        <p:spPr>
          <a:xfrm>
            <a:off x="632520" y="4482017"/>
            <a:ext cx="8568952" cy="13926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33400" indent="-381000">
              <a:spcBef>
                <a:spcPts val="2230"/>
              </a:spcBef>
              <a:buClr>
                <a:srgbClr val="43B8B2"/>
              </a:buClr>
              <a:buSzPct val="74242"/>
              <a:buChar char="•"/>
              <a:tabLst>
                <a:tab pos="533400" algn="l"/>
              </a:tabLst>
            </a:pPr>
            <a:r>
              <a:rPr lang="en-US" altLang="ko-KR" b="1" spc="-90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Key=Value </a:t>
            </a:r>
            <a:r>
              <a:rPr lang="ko-KR" altLang="en-US" b="1" spc="-190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형태로 설정 클래스 리스트</a:t>
            </a:r>
            <a:r>
              <a:rPr lang="ko-KR" altLang="en-US" b="1" spc="-475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lang="ko-KR" altLang="en-US" b="1" spc="-190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기록</a:t>
            </a:r>
            <a:endParaRPr lang="ko-KR" altLang="en-US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533400" marR="154305" indent="-381000">
              <a:spcBef>
                <a:spcPts val="1500"/>
              </a:spcBef>
              <a:buSzPct val="74242"/>
              <a:buChar char="•"/>
              <a:tabLst>
                <a:tab pos="533400" algn="l"/>
              </a:tabLst>
            </a:pPr>
            <a:r>
              <a:rPr lang="ko-KR" altLang="en-US" b="1" spc="-190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스프링부트의 기본 설정 정보는 아래의 라이브러리 안에</a:t>
            </a:r>
            <a:r>
              <a:rPr lang="ko-KR" altLang="en-US" b="1" spc="-525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lang="ko-KR" altLang="en-US" b="1" spc="-190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포함  </a:t>
            </a:r>
            <a:r>
              <a:rPr lang="en-US" altLang="ko-KR" b="1" spc="-30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o.s.boot:spring-boot-autoconfigure:x.x.x.jar</a:t>
            </a:r>
            <a:endParaRPr lang="ko-KR" altLang="en-US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295802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136576" y="1058077"/>
            <a:ext cx="7776864" cy="1218795"/>
          </a:xfrm>
        </p:spPr>
        <p:txBody>
          <a:bodyPr/>
          <a:lstStyle/>
          <a:p>
            <a:r>
              <a:rPr lang="ko-KR" altLang="en-US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스프링부트 자동 설정 구조 요약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200472" y="1340768"/>
            <a:ext cx="9505056" cy="43396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endParaRPr lang="en-US" altLang="ko-KR" sz="3200" b="1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b="1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2" indent="-342900">
              <a:buFont typeface="Arial" panose="020B0604020202020204" pitchFamily="34" charset="0"/>
              <a:buChar char="•"/>
            </a:pPr>
            <a:r>
              <a:rPr lang="ko-KR" altLang="en-US" sz="32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@</a:t>
            </a:r>
            <a:r>
              <a:rPr lang="en-US" altLang="ko-KR" sz="32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SpringBootApplication</a:t>
            </a:r>
            <a:r>
              <a:rPr lang="en-US" altLang="ko-KR" b="1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800" b="1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8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구동 </a:t>
            </a:r>
            <a:r>
              <a:rPr lang="ko-KR" altLang="en-US" sz="18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시작</a:t>
            </a:r>
            <a:endParaRPr lang="en-US" altLang="ko-KR" sz="18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257300" lvl="3" indent="-342900">
              <a:buFont typeface="Arial" panose="020B0604020202020204" pitchFamily="34" charset="0"/>
              <a:buChar char="•"/>
            </a:pPr>
            <a:r>
              <a:rPr lang="en-US" altLang="ko-KR" sz="2800" b="1" smtClean="0">
                <a:solidFill>
                  <a:srgbClr val="92D0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@Configuration</a:t>
            </a:r>
          </a:p>
          <a:p>
            <a:pPr marL="1257300" lvl="3" indent="-342900">
              <a:buFont typeface="Arial" panose="020B0604020202020204" pitchFamily="34" charset="0"/>
              <a:buChar char="•"/>
            </a:pPr>
            <a:r>
              <a:rPr lang="ko-KR" altLang="en-US" sz="2800" b="1" smtClean="0">
                <a:solidFill>
                  <a:srgbClr val="92D0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@EnableAutoConfiguration</a:t>
            </a:r>
            <a:r>
              <a:rPr lang="ko-KR" altLang="en-US" b="1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800" b="1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8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자동 설정 </a:t>
            </a:r>
            <a:r>
              <a:rPr lang="ko-KR" altLang="en-US" sz="18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시작</a:t>
            </a:r>
            <a:endParaRPr lang="en-US" altLang="ko-KR" sz="18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0" lvl="4" indent="-342900">
              <a:buFont typeface="Arial" panose="020B0604020202020204" pitchFamily="34" charset="0"/>
              <a:buChar char="•"/>
            </a:pPr>
            <a:r>
              <a:rPr lang="en-US" altLang="ko-KR" b="1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EnableAutoConfigurationImportSelector</a:t>
            </a:r>
            <a:r>
              <a:rPr lang="en-US" altLang="ko-KR" b="1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800" b="1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8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설정 활성화</a:t>
            </a:r>
            <a:endParaRPr lang="en-US" altLang="ko-KR" sz="18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257300" lvl="3" indent="-342900">
              <a:buFont typeface="Arial" panose="020B0604020202020204" pitchFamily="34" charset="0"/>
              <a:buChar char="•"/>
            </a:pPr>
            <a:r>
              <a:rPr lang="en-US" altLang="ko-KR" sz="2800" b="1" smtClean="0">
                <a:solidFill>
                  <a:srgbClr val="92D0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@Component</a:t>
            </a:r>
          </a:p>
          <a:p>
            <a:pPr marL="914400" lvl="3"/>
            <a:endParaRPr lang="en-US" altLang="ko-KR" sz="2800" b="1" smtClean="0">
              <a:solidFill>
                <a:srgbClr val="92D05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2" indent="-342900">
              <a:buFont typeface="Arial" panose="020B0604020202020204" pitchFamily="34" charset="0"/>
              <a:buChar char="•"/>
            </a:pPr>
            <a:r>
              <a:rPr lang="ko-KR" altLang="en-US" sz="28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설정리스트 보관소</a:t>
            </a:r>
            <a:endParaRPr lang="en-US" altLang="ko-KR" sz="2800" b="1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257300" lvl="3" indent="-342900">
              <a:buFont typeface="Arial" panose="020B0604020202020204" pitchFamily="34" charset="0"/>
              <a:buChar char="•"/>
            </a:pPr>
            <a:r>
              <a:rPr lang="ko-KR" altLang="en-US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“META-INF/spring.factories”</a:t>
            </a:r>
            <a:endParaRPr lang="en-US" altLang="ko-KR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9" name="꺾인 연결선 8"/>
          <p:cNvCxnSpPr>
            <a:stCxn id="4" idx="2"/>
          </p:cNvCxnSpPr>
          <p:nvPr/>
        </p:nvCxnSpPr>
        <p:spPr bwMode="auto">
          <a:xfrm rot="5400000" flipH="1" flipV="1">
            <a:off x="4943415" y="3942641"/>
            <a:ext cx="1747362" cy="1728192"/>
          </a:xfrm>
          <a:prstGeom prst="bentConnector3">
            <a:avLst>
              <a:gd name="adj1" fmla="val -13083"/>
            </a:avLst>
          </a:prstGeom>
          <a:noFill/>
          <a:ln w="19050" cap="flat" cmpd="sng" algn="ctr">
            <a:solidFill>
              <a:srgbClr val="FFFF00"/>
            </a:solidFill>
            <a:prstDash val="sysDot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1527413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936776" y="2060848"/>
            <a:ext cx="3613489" cy="20497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764662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/>
          <p:cNvSpPr txBox="1">
            <a:spLocks noGrp="1"/>
          </p:cNvSpPr>
          <p:nvPr>
            <p:ph type="title"/>
          </p:nvPr>
        </p:nvSpPr>
        <p:spPr>
          <a:xfrm>
            <a:off x="992560" y="1556792"/>
            <a:ext cx="7776864" cy="2875145"/>
          </a:xfrm>
          <a:prstGeom prst="rect">
            <a:avLst/>
          </a:prstGeom>
        </p:spPr>
        <p:txBody>
          <a:bodyPr vert="horz" wrap="square" lIns="0" tIns="104139" rIns="0" bIns="0" rtlCol="0">
            <a:spAutoFit/>
          </a:bodyPr>
          <a:lstStyle/>
          <a:p>
            <a:pPr marL="12700" marR="5080" indent="12700" algn="ctr">
              <a:lnSpc>
                <a:spcPct val="150000"/>
              </a:lnSpc>
              <a:spcBef>
                <a:spcPts val="819"/>
              </a:spcBef>
            </a:pPr>
            <a:r>
              <a:rPr lang="ko-KR" altLang="en-US" sz="4000" spc="-505" smtClean="0">
                <a:latin typeface="Gulim"/>
                <a:cs typeface="Gulim"/>
              </a:rPr>
              <a:t>그렇다면 </a:t>
            </a:r>
            <a:r>
              <a:rPr sz="4000" spc="-505" smtClean="0">
                <a:latin typeface="Gulim"/>
                <a:cs typeface="Gulim"/>
              </a:rPr>
              <a:t>스프링부트는 </a:t>
            </a:r>
            <a:r>
              <a:rPr lang="en-US" sz="4000" spc="-505" smtClean="0">
                <a:latin typeface="Gulim"/>
                <a:cs typeface="Gulim"/>
              </a:rPr>
              <a:t/>
            </a:r>
            <a:br>
              <a:rPr lang="en-US" sz="4000" spc="-505" smtClean="0">
                <a:latin typeface="Gulim"/>
                <a:cs typeface="Gulim"/>
              </a:rPr>
            </a:br>
            <a:r>
              <a:rPr sz="4000" spc="-505" smtClean="0">
                <a:latin typeface="Gulim"/>
                <a:cs typeface="Gulim"/>
              </a:rPr>
              <a:t>모든</a:t>
            </a:r>
            <a:r>
              <a:rPr sz="4000" spc="-505" smtClean="0">
                <a:solidFill>
                  <a:srgbClr val="92D050"/>
                </a:solidFill>
                <a:latin typeface="Gulim"/>
                <a:cs typeface="Gulim"/>
              </a:rPr>
              <a:t> 설정</a:t>
            </a:r>
            <a:r>
              <a:rPr lang="en-US" sz="4000" spc="-505" smtClean="0">
                <a:solidFill>
                  <a:srgbClr val="92D050"/>
                </a:solidFill>
                <a:latin typeface="Gulim"/>
                <a:cs typeface="Gulim"/>
              </a:rPr>
              <a:t> </a:t>
            </a:r>
            <a:r>
              <a:rPr sz="4000" spc="-505" smtClean="0">
                <a:solidFill>
                  <a:srgbClr val="92D050"/>
                </a:solidFill>
                <a:latin typeface="Gulim"/>
                <a:cs typeface="Gulim"/>
              </a:rPr>
              <a:t>클래스</a:t>
            </a:r>
            <a:r>
              <a:rPr lang="en-US" sz="4000" spc="-505" smtClean="0">
                <a:solidFill>
                  <a:srgbClr val="92D050"/>
                </a:solidFill>
                <a:latin typeface="Gulim"/>
                <a:cs typeface="Gulim"/>
              </a:rPr>
              <a:t> </a:t>
            </a:r>
            <a:r>
              <a:rPr lang="ko-KR" altLang="en-US" sz="4000" spc="-505" smtClean="0">
                <a:latin typeface="Gulim"/>
                <a:cs typeface="Gulim"/>
              </a:rPr>
              <a:t>를 </a:t>
            </a:r>
            <a:r>
              <a:rPr lang="en-US" altLang="ko-KR" sz="4000" spc="-505" smtClean="0">
                <a:latin typeface="Gulim"/>
                <a:cs typeface="Gulim"/>
              </a:rPr>
              <a:t/>
            </a:r>
            <a:br>
              <a:rPr lang="en-US" altLang="ko-KR" sz="4000" spc="-505" smtClean="0">
                <a:latin typeface="Gulim"/>
                <a:cs typeface="Gulim"/>
              </a:rPr>
            </a:br>
            <a:r>
              <a:rPr lang="ko-KR" altLang="en-US" sz="4000" spc="-505" smtClean="0">
                <a:latin typeface="Gulim"/>
                <a:cs typeface="Gulim"/>
              </a:rPr>
              <a:t>스프링 컨테이너에  자동으로 올리는가</a:t>
            </a:r>
            <a:r>
              <a:rPr lang="en-US" altLang="ko-KR" sz="4000" spc="-505" smtClean="0">
                <a:latin typeface="Gulim"/>
                <a:cs typeface="Gulim"/>
              </a:rPr>
              <a:t>?</a:t>
            </a:r>
            <a:endParaRPr sz="4000" dirty="0">
              <a:latin typeface="Gulim"/>
              <a:cs typeface="Gulim"/>
            </a:endParaRPr>
          </a:p>
        </p:txBody>
      </p:sp>
    </p:spTree>
    <p:extLst>
      <p:ext uri="{BB962C8B-B14F-4D97-AF65-F5344CB8AC3E}">
        <p14:creationId xmlns:p14="http://schemas.microsoft.com/office/powerpoint/2010/main" val="2587284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TextBox 8"/>
          <p:cNvSpPr txBox="1">
            <a:spLocks noChangeArrowheads="1"/>
          </p:cNvSpPr>
          <p:nvPr/>
        </p:nvSpPr>
        <p:spPr bwMode="auto">
          <a:xfrm>
            <a:off x="632520" y="1052736"/>
            <a:ext cx="4320480" cy="27699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2pPr>
            <a:lvl3pPr marL="1257300" indent="-3429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9pPr>
          </a:lstStyle>
          <a:p>
            <a:pPr marL="857250" lvl="1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endParaRPr lang="en-US" altLang="ko-KR" sz="12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57250" lvl="1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ko-KR" altLang="en-US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 부트 원리</a:t>
            </a:r>
            <a:endParaRPr lang="en-US" altLang="ko-KR" b="1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371600" lvl="2" eaLnBrk="1" latinLnBrk="1" hangingPunct="1">
              <a:lnSpc>
                <a:spcPct val="150000"/>
              </a:lnSpc>
              <a:buFont typeface="+mj-lt"/>
              <a:buAutoNum type="arabicPeriod"/>
              <a:defRPr/>
            </a:pPr>
            <a:r>
              <a:rPr lang="ko-KR" altLang="en-US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 부트 시작하기</a:t>
            </a:r>
            <a:endParaRPr lang="en-US" altLang="ko-KR" sz="16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371600" lvl="2" eaLnBrk="1" latinLnBrk="1" hangingPunct="1">
              <a:lnSpc>
                <a:spcPct val="150000"/>
              </a:lnSpc>
              <a:buFont typeface="+mj-lt"/>
              <a:buAutoNum type="arabicPeriod"/>
              <a:defRPr/>
            </a:pPr>
            <a:r>
              <a:rPr lang="ko-KR" altLang="en-US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의존성 </a:t>
            </a:r>
            <a:r>
              <a:rPr lang="ko-KR" altLang="en-US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관리 </a:t>
            </a:r>
            <a:endParaRPr lang="en-US" altLang="ko-KR" sz="16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371600" lvl="2" eaLnBrk="1" latinLnBrk="1" hangingPunct="1">
              <a:lnSpc>
                <a:spcPct val="150000"/>
              </a:lnSpc>
              <a:buFont typeface="+mj-lt"/>
              <a:buAutoNum type="arabicPeriod"/>
              <a:defRPr/>
            </a:pPr>
            <a:r>
              <a:rPr lang="ko-KR" altLang="en-US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자동 설정 </a:t>
            </a:r>
            <a:endParaRPr lang="en-US" altLang="ko-KR" sz="16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371600" lvl="2" eaLnBrk="1" latinLnBrk="1" hangingPunct="1">
              <a:lnSpc>
                <a:spcPct val="150000"/>
              </a:lnSpc>
              <a:buFont typeface="+mj-lt"/>
              <a:buAutoNum type="arabicPeriod"/>
              <a:defRPr/>
            </a:pPr>
            <a:r>
              <a:rPr lang="ko-KR" altLang="en-US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내장 웹서버 </a:t>
            </a:r>
            <a:endParaRPr lang="en-US" altLang="ko-KR" sz="16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371600" lvl="2" eaLnBrk="1" latinLnBrk="1" hangingPunct="1">
              <a:lnSpc>
                <a:spcPct val="150000"/>
              </a:lnSpc>
              <a:buFont typeface="+mj-lt"/>
              <a:buAutoNum type="arabicPeriod"/>
              <a:defRPr/>
            </a:pPr>
            <a:r>
              <a:rPr lang="ko-KR" altLang="en-US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독립적으로 실행</a:t>
            </a:r>
            <a:r>
              <a:rPr lang="en-US" altLang="ko-KR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가능한 </a:t>
            </a:r>
            <a:r>
              <a:rPr lang="en-US" altLang="ko-KR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JAR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944888" y="692696"/>
            <a:ext cx="15841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목 차</a:t>
            </a:r>
            <a:endParaRPr lang="ko-KR" altLang="en-US" sz="40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TextBox 8"/>
          <p:cNvSpPr txBox="1">
            <a:spLocks noChangeArrowheads="1"/>
          </p:cNvSpPr>
          <p:nvPr/>
        </p:nvSpPr>
        <p:spPr bwMode="auto">
          <a:xfrm>
            <a:off x="4664968" y="1052736"/>
            <a:ext cx="3888432" cy="5078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2pPr>
            <a:lvl3pPr marL="1257300" indent="-3429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9pPr>
          </a:lstStyle>
          <a:p>
            <a:pPr marL="857250" lvl="1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endParaRPr lang="en-US" altLang="ko-KR" sz="12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57250" lvl="1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ko-KR" altLang="en-US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 부트 활용</a:t>
            </a:r>
            <a:endParaRPr lang="en-US" altLang="ko-KR" b="1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371600" lvl="2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ko-KR" altLang="en-US" sz="1800" b="1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 부트 핵심기능</a:t>
            </a:r>
            <a:endParaRPr lang="en-US" altLang="ko-KR" sz="1800" b="1" smtClean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828800" lvl="3" indent="-342900" eaLnBrk="1" latinLnBrk="1" hangingPunct="1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altLang="ko-KR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SpringApplication</a:t>
            </a:r>
          </a:p>
          <a:p>
            <a:pPr marL="1828800" lvl="3" indent="-342900" eaLnBrk="1" latinLnBrk="1" hangingPunct="1">
              <a:lnSpc>
                <a:spcPct val="150000"/>
              </a:lnSpc>
              <a:buFont typeface="+mj-lt"/>
              <a:buAutoNum type="arabicPeriod"/>
              <a:defRPr/>
            </a:pPr>
            <a:r>
              <a:rPr lang="ko-KR" altLang="en-US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외부설정</a:t>
            </a:r>
            <a:endParaRPr lang="en-US" altLang="ko-KR" sz="16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828800" lvl="3" indent="-342900" eaLnBrk="1" latinLnBrk="1" hangingPunct="1">
              <a:lnSpc>
                <a:spcPct val="150000"/>
              </a:lnSpc>
              <a:buFont typeface="+mj-lt"/>
              <a:buAutoNum type="arabicPeriod"/>
              <a:defRPr/>
            </a:pPr>
            <a:r>
              <a:rPr lang="ko-KR" altLang="en-US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뷰 템플릿</a:t>
            </a:r>
            <a:endParaRPr lang="en-US" altLang="ko-KR" sz="1600" b="1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828800" lvl="3" indent="-342900" eaLnBrk="1" latinLnBrk="1" hangingPunct="1">
              <a:lnSpc>
                <a:spcPct val="150000"/>
              </a:lnSpc>
              <a:buFont typeface="+mj-lt"/>
              <a:buAutoNum type="arabicPeriod"/>
              <a:defRPr/>
            </a:pPr>
            <a:r>
              <a:rPr lang="ko-KR" altLang="en-US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 테스트</a:t>
            </a:r>
            <a:endParaRPr lang="en-US" altLang="ko-KR" sz="16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485900" lvl="3" indent="0" eaLnBrk="1" latinLnBrk="1" hangingPunct="1">
              <a:lnSpc>
                <a:spcPct val="150000"/>
              </a:lnSpc>
              <a:defRPr/>
            </a:pPr>
            <a:endParaRPr lang="en-US" altLang="ko-KR" sz="16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371600" lvl="2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ko-KR" altLang="en-US" sz="1800" b="1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각종 기술 연동</a:t>
            </a:r>
            <a:endParaRPr lang="en-US" altLang="ko-KR" sz="1800" b="1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828800" lvl="3" indent="-342900" eaLnBrk="1" latinLnBrk="1" hangingPunct="1">
              <a:lnSpc>
                <a:spcPct val="150000"/>
              </a:lnSpc>
              <a:buFont typeface="+mj-lt"/>
              <a:buAutoNum type="arabicPeriod"/>
              <a:defRPr/>
            </a:pPr>
            <a:r>
              <a:rPr lang="ko-KR" altLang="en-US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 웹 </a:t>
            </a:r>
            <a:r>
              <a:rPr lang="en-US" altLang="ko-KR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MVC</a:t>
            </a:r>
            <a:endParaRPr lang="en-US" altLang="ko-KR" sz="1600" b="1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828800" lvl="3" indent="-342900" eaLnBrk="1" latinLnBrk="1" hangingPunct="1">
              <a:lnSpc>
                <a:spcPct val="150000"/>
              </a:lnSpc>
              <a:buFont typeface="+mj-lt"/>
              <a:buAutoNum type="arabicPeriod"/>
              <a:defRPr/>
            </a:pPr>
            <a:r>
              <a:rPr lang="ko-KR" altLang="en-US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 데이터</a:t>
            </a:r>
          </a:p>
          <a:p>
            <a:pPr marL="1828800" lvl="3" indent="-342900" eaLnBrk="1" latinLnBrk="1" hangingPunct="1">
              <a:lnSpc>
                <a:spcPct val="150000"/>
              </a:lnSpc>
              <a:buFont typeface="+mj-lt"/>
              <a:buAutoNum type="arabicPeriod"/>
              <a:defRPr/>
            </a:pPr>
            <a:r>
              <a:rPr lang="ko-KR" altLang="en-US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 </a:t>
            </a:r>
            <a:r>
              <a:rPr lang="ko-KR" altLang="en-US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시큐리티</a:t>
            </a:r>
            <a:endParaRPr lang="en-US" altLang="ko-KR" sz="16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828800" lvl="3" indent="-342900" eaLnBrk="1" latinLnBrk="1" hangingPunct="1">
              <a:lnSpc>
                <a:spcPct val="150000"/>
              </a:lnSpc>
              <a:buFont typeface="+mj-lt"/>
              <a:buAutoNum type="arabicPeriod"/>
              <a:defRPr/>
            </a:pPr>
            <a:r>
              <a:rPr lang="ko-KR" altLang="en-US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 </a:t>
            </a:r>
            <a:r>
              <a:rPr lang="en-US" altLang="ko-KR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REST API</a:t>
            </a:r>
          </a:p>
        </p:txBody>
      </p:sp>
    </p:spTree>
    <p:extLst>
      <p:ext uri="{BB962C8B-B14F-4D97-AF65-F5344CB8AC3E}">
        <p14:creationId xmlns:p14="http://schemas.microsoft.com/office/powerpoint/2010/main" val="2395710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40632" y="2780928"/>
            <a:ext cx="5976664" cy="1107996"/>
          </a:xfrm>
        </p:spPr>
        <p:txBody>
          <a:bodyPr/>
          <a:lstStyle/>
          <a:p>
            <a:r>
              <a:rPr lang="ko-KR" altLang="en-US" sz="8000" spc="-505" dirty="0"/>
              <a:t>당연히</a:t>
            </a:r>
            <a:r>
              <a:rPr lang="ko-KR" altLang="en-US" sz="8000" spc="-540" dirty="0"/>
              <a:t> </a:t>
            </a:r>
            <a:r>
              <a:rPr lang="en-US" altLang="ko-KR" sz="8000" spc="380" dirty="0">
                <a:solidFill>
                  <a:srgbClr val="00B0F0"/>
                </a:solidFill>
              </a:rPr>
              <a:t>NO!</a:t>
            </a:r>
            <a:endParaRPr lang="ko-KR" altLang="en-US" sz="80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0909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08584" y="2636912"/>
            <a:ext cx="7200800" cy="2215991"/>
          </a:xfrm>
        </p:spPr>
        <p:txBody>
          <a:bodyPr/>
          <a:lstStyle/>
          <a:p>
            <a:r>
              <a:rPr lang="en-US" altLang="ko-KR" sz="8000" spc="-1080" dirty="0" smtClean="0"/>
              <a:t>@  </a:t>
            </a:r>
            <a:r>
              <a:rPr lang="en-US" altLang="ko-KR" sz="8000" spc="35" dirty="0" smtClean="0"/>
              <a:t>Conditional</a:t>
            </a:r>
            <a:endParaRPr lang="ko-KR" altLang="en-US" sz="8000" dirty="0"/>
          </a:p>
        </p:txBody>
      </p:sp>
    </p:spTree>
    <p:extLst>
      <p:ext uri="{BB962C8B-B14F-4D97-AF65-F5344CB8AC3E}">
        <p14:creationId xmlns:p14="http://schemas.microsoft.com/office/powerpoint/2010/main" val="3891181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12640" y="1268760"/>
            <a:ext cx="5976664" cy="664797"/>
          </a:xfrm>
        </p:spPr>
        <p:txBody>
          <a:bodyPr/>
          <a:lstStyle/>
          <a:p>
            <a:r>
              <a:rPr lang="en-US" altLang="ko-KR" sz="4800" spc="-1080" dirty="0"/>
              <a:t>@  </a:t>
            </a:r>
            <a:r>
              <a:rPr lang="en-US" altLang="ko-KR" sz="4800" spc="35" dirty="0"/>
              <a:t>Conditional</a:t>
            </a:r>
            <a:endParaRPr lang="ko-KR" altLang="en-US" sz="4800" dirty="0"/>
          </a:p>
        </p:txBody>
      </p:sp>
      <p:sp>
        <p:nvSpPr>
          <p:cNvPr id="4" name="직사각형 3"/>
          <p:cNvSpPr/>
          <p:nvPr/>
        </p:nvSpPr>
        <p:spPr>
          <a:xfrm>
            <a:off x="1734028" y="2564904"/>
            <a:ext cx="705678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2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 </a:t>
            </a:r>
            <a:r>
              <a:rPr lang="en-US" altLang="ko-KR" sz="2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r>
              <a:rPr lang="ko-KR" altLang="en-US" sz="2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에서 도입된 어노테이션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2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조건부로 </a:t>
            </a:r>
            <a:r>
              <a:rPr lang="en-US" altLang="ko-KR" sz="2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Bean</a:t>
            </a:r>
            <a:r>
              <a:rPr lang="ko-KR" altLang="en-US" sz="2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을 </a:t>
            </a:r>
            <a:r>
              <a:rPr lang="en-US" altLang="ko-KR" sz="2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2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스프링컨테이너</a:t>
            </a:r>
            <a:r>
              <a:rPr lang="en-US" altLang="ko-KR" sz="2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sz="2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 등록</a:t>
            </a:r>
          </a:p>
        </p:txBody>
      </p:sp>
    </p:spTree>
    <p:extLst>
      <p:ext uri="{BB962C8B-B14F-4D97-AF65-F5344CB8AC3E}">
        <p14:creationId xmlns:p14="http://schemas.microsoft.com/office/powerpoint/2010/main" val="2203917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1712640" y="1268760"/>
            <a:ext cx="5976664" cy="664797"/>
          </a:xfrm>
        </p:spPr>
        <p:txBody>
          <a:bodyPr/>
          <a:lstStyle/>
          <a:p>
            <a:r>
              <a:rPr lang="en-US" altLang="ko-KR" sz="4800" spc="-1080" dirty="0"/>
              <a:t>@  </a:t>
            </a:r>
            <a:r>
              <a:rPr lang="en-US" altLang="ko-KR" sz="4800" spc="35" dirty="0"/>
              <a:t>Conditional</a:t>
            </a:r>
            <a:endParaRPr lang="ko-KR" altLang="en-US" sz="48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336" y="2266788"/>
            <a:ext cx="8621328" cy="2324424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521144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1784648" y="692696"/>
            <a:ext cx="5976664" cy="664797"/>
          </a:xfrm>
        </p:spPr>
        <p:txBody>
          <a:bodyPr/>
          <a:lstStyle/>
          <a:p>
            <a:r>
              <a:rPr lang="en-US" altLang="ko-KR" sz="4800" spc="-1080" dirty="0"/>
              <a:t>@  </a:t>
            </a:r>
            <a:r>
              <a:rPr lang="en-US" altLang="ko-KR" sz="4800" spc="35" dirty="0"/>
              <a:t>Conditional</a:t>
            </a:r>
            <a:endParaRPr lang="ko-KR" altLang="en-US" sz="48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544" y="1484784"/>
            <a:ext cx="8126798" cy="4646448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583584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6" y="1700808"/>
            <a:ext cx="9001000" cy="249299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sz="5400" spc="-55" smtClean="0"/>
              <a:t>스프링 부트는</a:t>
            </a:r>
            <a:r>
              <a:rPr lang="en-US" altLang="ko-KR" sz="5400" spc="-55" dirty="0" smtClean="0"/>
              <a:t/>
            </a:r>
            <a:br>
              <a:rPr lang="en-US" altLang="ko-KR" sz="5400" spc="-55" dirty="0" smtClean="0"/>
            </a:br>
            <a:r>
              <a:rPr lang="en-US" altLang="ko-KR" sz="5400" spc="-55" smtClean="0">
                <a:solidFill>
                  <a:srgbClr val="92D050"/>
                </a:solidFill>
              </a:rPr>
              <a:t>@Conditional</a:t>
            </a:r>
            <a:r>
              <a:rPr lang="en-US" altLang="ko-KR" sz="5400" spc="-55" smtClean="0"/>
              <a:t> </a:t>
            </a:r>
            <a:r>
              <a:rPr lang="ko-KR" altLang="en-US" sz="5400" spc="-55" smtClean="0"/>
              <a:t>을 더</a:t>
            </a:r>
            <a:r>
              <a:rPr lang="en-US" altLang="ko-KR" sz="5400" spc="-55" smtClean="0"/>
              <a:t> </a:t>
            </a:r>
            <a:r>
              <a:rPr lang="ko-KR" altLang="en-US" sz="5400" spc="-55" smtClean="0"/>
              <a:t>확장함</a:t>
            </a:r>
            <a:endParaRPr lang="ko-KR" altLang="en-US" sz="5400" dirty="0"/>
          </a:p>
        </p:txBody>
      </p:sp>
    </p:spTree>
    <p:extLst>
      <p:ext uri="{BB962C8B-B14F-4D97-AF65-F5344CB8AC3E}">
        <p14:creationId xmlns:p14="http://schemas.microsoft.com/office/powerpoint/2010/main" val="2512626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6" y="2492896"/>
            <a:ext cx="9001000" cy="122007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sz="6000" spc="-55" dirty="0" smtClean="0"/>
              <a:t>@ConditionalOn *</a:t>
            </a:r>
            <a:endParaRPr lang="ko-KR" altLang="en-US" sz="6000" dirty="0"/>
          </a:p>
        </p:txBody>
      </p:sp>
    </p:spTree>
    <p:extLst>
      <p:ext uri="{BB962C8B-B14F-4D97-AF65-F5344CB8AC3E}">
        <p14:creationId xmlns:p14="http://schemas.microsoft.com/office/powerpoint/2010/main" val="3576533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1712640" y="929281"/>
            <a:ext cx="5976664" cy="609398"/>
          </a:xfrm>
        </p:spPr>
        <p:txBody>
          <a:bodyPr/>
          <a:lstStyle/>
          <a:p>
            <a:r>
              <a:rPr lang="en-US" altLang="ko-KR" spc="-45" dirty="0" smtClean="0"/>
              <a:t>@ConditionalOn *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2576736" y="1700808"/>
            <a:ext cx="4896544" cy="4401205"/>
            <a:chOff x="2720752" y="2132856"/>
            <a:chExt cx="4896544" cy="4401205"/>
          </a:xfrm>
        </p:grpSpPr>
        <p:sp>
          <p:nvSpPr>
            <p:cNvPr id="5" name="직사각형 4"/>
            <p:cNvSpPr/>
            <p:nvPr/>
          </p:nvSpPr>
          <p:spPr>
            <a:xfrm>
              <a:off x="2720752" y="2132856"/>
              <a:ext cx="4896544" cy="440120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2000" b="1" dirty="0">
                  <a:solidFill>
                    <a:srgbClr val="00B0F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@ConditionalOnBean</a:t>
              </a:r>
            </a:p>
            <a:p>
              <a:r>
                <a:rPr lang="ko-KR" altLang="en-US" sz="2000" b="1" dirty="0">
                  <a:solidFill>
                    <a:srgbClr val="00B0F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@ConditionalOnMissingBean</a:t>
              </a:r>
            </a:p>
            <a:p>
              <a:r>
                <a:rPr lang="ko-KR" altLang="en-US" sz="2000" b="1" dirty="0" smtClean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     </a:t>
              </a:r>
              <a:r>
                <a:rPr lang="ko-KR" altLang="en-US" sz="2000" b="1" dirty="0" smtClean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스프링 </a:t>
              </a:r>
              <a:r>
                <a:rPr lang="ko-KR" altLang="en-US" sz="2000" b="1" dirty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컨테이너의 Bean </a:t>
              </a:r>
              <a:r>
                <a:rPr lang="ko-KR" altLang="en-US" sz="2000" b="1" dirty="0" smtClean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존재 유무</a:t>
              </a:r>
              <a:endParaRPr lang="en-US" altLang="ko-KR" sz="2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ko-KR" altLang="en-US" sz="2000" b="1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 </a:t>
              </a:r>
              <a:endPara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ko-KR" altLang="en-US" sz="2000" b="1" dirty="0">
                  <a:solidFill>
                    <a:srgbClr val="00B0F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@ConditionalOnClass	</a:t>
              </a:r>
            </a:p>
            <a:p>
              <a:r>
                <a:rPr lang="ko-KR" altLang="en-US" sz="2000" b="1" dirty="0">
                  <a:solidFill>
                    <a:srgbClr val="00B0F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@ConditionalOnMissingClass</a:t>
              </a:r>
            </a:p>
            <a:p>
              <a:r>
                <a:rPr lang="ko-KR" altLang="en-US" sz="2000" b="1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2000" b="1" dirty="0" smtClean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    </a:t>
              </a:r>
              <a:r>
                <a:rPr lang="en-US" altLang="ko-KR" sz="2000" b="1" dirty="0" smtClean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C</a:t>
              </a:r>
              <a:r>
                <a:rPr lang="ko-KR" altLang="en-US" sz="2000" b="1" dirty="0" smtClean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lasspath 에서 </a:t>
              </a:r>
              <a:r>
                <a:rPr lang="ko-KR" altLang="en-US" sz="2000" b="1" dirty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클래스의 </a:t>
              </a:r>
              <a:r>
                <a:rPr lang="ko-KR" altLang="en-US" sz="2000" b="1" dirty="0" smtClean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존재 유무</a:t>
              </a:r>
              <a:endParaRPr lang="en-US" altLang="ko-KR" sz="2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endPara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ko-KR" altLang="en-US" sz="2000" b="1" dirty="0">
                  <a:solidFill>
                    <a:srgbClr val="00B0F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@ConditionalOnProperties</a:t>
              </a:r>
              <a:r>
                <a:rPr lang="ko-KR" altLang="en-US" sz="2000" b="1" dirty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	</a:t>
              </a:r>
            </a:p>
            <a:p>
              <a:r>
                <a:rPr lang="ko-KR" altLang="en-US" sz="2000" b="1" dirty="0" smtClean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     </a:t>
              </a:r>
              <a:r>
                <a:rPr lang="ko-KR" altLang="en-US" sz="2000" b="1" dirty="0" smtClean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환경 </a:t>
              </a:r>
              <a:r>
                <a:rPr lang="ko-KR" altLang="en-US" sz="2000" b="1" dirty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변수의 </a:t>
              </a:r>
              <a:r>
                <a:rPr lang="ko-KR" altLang="en-US" sz="2000" b="1" dirty="0" smtClean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유무 Resources 존재</a:t>
              </a:r>
              <a:endParaRPr lang="en-US" altLang="ko-KR" sz="2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endParaRPr lang="en-US" altLang="ko-KR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ko-KR" altLang="en-US" sz="2000" b="1" dirty="0" smtClean="0">
                  <a:solidFill>
                    <a:srgbClr val="00B0F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@</a:t>
              </a:r>
              <a:r>
                <a:rPr lang="ko-KR" altLang="en-US" sz="2000" b="1" dirty="0">
                  <a:solidFill>
                    <a:srgbClr val="00B0F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ConditionalOnResources</a:t>
              </a:r>
            </a:p>
            <a:p>
              <a:r>
                <a:rPr lang="ko-KR" altLang="en-US" sz="2000" b="1" dirty="0" smtClean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     </a:t>
              </a:r>
              <a:r>
                <a:rPr lang="ko-KR" altLang="en-US" sz="2000" b="1" dirty="0" smtClean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Resources 존재 유무</a:t>
              </a:r>
              <a:endParaRPr lang="ko-KR" altLang="en-US" sz="2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endParaRPr lang="ko-KR" altLang="en-US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6" name="오른쪽 화살표 5"/>
            <p:cNvSpPr/>
            <p:nvPr/>
          </p:nvSpPr>
          <p:spPr bwMode="auto">
            <a:xfrm>
              <a:off x="2864768" y="2842924"/>
              <a:ext cx="288032" cy="226036"/>
            </a:xfrm>
            <a:prstGeom prst="rightArrow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바탕체" pitchFamily="17" charset="-127"/>
              </a:endParaRPr>
            </a:p>
          </p:txBody>
        </p:sp>
        <p:sp>
          <p:nvSpPr>
            <p:cNvPr id="7" name="오른쪽 화살표 6"/>
            <p:cNvSpPr/>
            <p:nvPr/>
          </p:nvSpPr>
          <p:spPr bwMode="auto">
            <a:xfrm>
              <a:off x="2864768" y="4083346"/>
              <a:ext cx="288032" cy="226036"/>
            </a:xfrm>
            <a:prstGeom prst="rightArrow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바탕체" pitchFamily="17" charset="-127"/>
              </a:endParaRPr>
            </a:p>
          </p:txBody>
        </p:sp>
        <p:sp>
          <p:nvSpPr>
            <p:cNvPr id="8" name="오른쪽 화살표 7"/>
            <p:cNvSpPr/>
            <p:nvPr/>
          </p:nvSpPr>
          <p:spPr bwMode="auto">
            <a:xfrm>
              <a:off x="2864768" y="4991389"/>
              <a:ext cx="288032" cy="226036"/>
            </a:xfrm>
            <a:prstGeom prst="rightArrow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바탕체" pitchFamily="17" charset="-127"/>
              </a:endParaRPr>
            </a:p>
          </p:txBody>
        </p:sp>
      </p:grpSp>
      <p:sp>
        <p:nvSpPr>
          <p:cNvPr id="9" name="오른쪽 화살표 8"/>
          <p:cNvSpPr/>
          <p:nvPr/>
        </p:nvSpPr>
        <p:spPr bwMode="auto">
          <a:xfrm>
            <a:off x="2792760" y="5467384"/>
            <a:ext cx="288032" cy="226036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바탕체" pitchFamily="17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71121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2576736" y="1700808"/>
            <a:ext cx="5400600" cy="4093428"/>
            <a:chOff x="2720752" y="2132856"/>
            <a:chExt cx="4896544" cy="4093428"/>
          </a:xfrm>
        </p:grpSpPr>
        <p:sp>
          <p:nvSpPr>
            <p:cNvPr id="5" name="직사각형 4"/>
            <p:cNvSpPr/>
            <p:nvPr/>
          </p:nvSpPr>
          <p:spPr>
            <a:xfrm>
              <a:off x="2720752" y="2132856"/>
              <a:ext cx="4896544" cy="40934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2000" b="1" dirty="0">
                  <a:solidFill>
                    <a:srgbClr val="00B0F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@ConditionalOnWebApplication	</a:t>
              </a:r>
            </a:p>
            <a:p>
              <a:r>
                <a:rPr lang="en-US" altLang="ko-KR" sz="2000" b="1" dirty="0">
                  <a:solidFill>
                    <a:srgbClr val="00B0F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@ConditionalOnNotWebApplication</a:t>
              </a:r>
              <a:endParaRPr lang="ko-KR" altLang="en-US" sz="2000" b="1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ko-KR" altLang="en-US" sz="2000" b="1" dirty="0" smtClean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     </a:t>
              </a:r>
              <a:r>
                <a:rPr lang="ko-KR" altLang="en-US" sz="2000" b="1" dirty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현재 프로젝트가 웹애플리케이션인지 여부</a:t>
              </a:r>
              <a:endParaRPr lang="en-US" altLang="ko-KR" sz="2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ko-KR" altLang="en-US" sz="2000" b="1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 </a:t>
              </a:r>
              <a:endPara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en-US" altLang="ko-KR" sz="2000" b="1" dirty="0">
                  <a:solidFill>
                    <a:srgbClr val="00B0F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@ConditionalOnJava</a:t>
              </a:r>
              <a:endParaRPr lang="ko-KR" altLang="en-US" sz="2000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ko-KR" altLang="en-US" sz="2000" b="1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2000" b="1" dirty="0" smtClean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    </a:t>
              </a:r>
              <a:r>
                <a:rPr lang="en-US" altLang="ko-KR" sz="2000" b="1" dirty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JAVA </a:t>
              </a:r>
              <a:r>
                <a:rPr lang="ko-KR" altLang="en-US" sz="2000" b="1" dirty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버전 종류 선택</a:t>
              </a:r>
              <a:endParaRPr lang="en-US" altLang="ko-KR" sz="2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endPara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en-US" altLang="ko-KR" sz="2000" b="1" dirty="0">
                  <a:solidFill>
                    <a:srgbClr val="00B0F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@ConditionalOnExpression</a:t>
              </a:r>
              <a:r>
                <a:rPr lang="ko-KR" altLang="en-US" sz="2000" b="1" dirty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	</a:t>
              </a:r>
            </a:p>
            <a:p>
              <a:r>
                <a:rPr lang="ko-KR" altLang="en-US" sz="2000" b="1" dirty="0" smtClean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     </a:t>
              </a:r>
              <a:r>
                <a:rPr lang="en-US" altLang="ko-KR" sz="2000" b="1" dirty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SPEL</a:t>
              </a:r>
              <a:r>
                <a:rPr lang="ko-KR" altLang="en-US" sz="2000" b="1" dirty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의 </a:t>
              </a:r>
              <a:r>
                <a:rPr lang="en-US" altLang="ko-KR" sz="2000" b="1" dirty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true false </a:t>
              </a:r>
              <a:r>
                <a:rPr lang="ko-KR" altLang="en-US" sz="2000" b="1" dirty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여부</a:t>
              </a:r>
              <a:endParaRPr lang="en-US" altLang="ko-KR" sz="2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endParaRPr lang="en-US" altLang="ko-KR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en-US" altLang="ko-KR" sz="2000" b="1" dirty="0">
                  <a:solidFill>
                    <a:srgbClr val="00B0F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@OnJndiCondition</a:t>
              </a:r>
              <a:endParaRPr lang="ko-KR" altLang="en-US" sz="2000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ko-KR" altLang="en-US" sz="2000" b="1" dirty="0" smtClean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     </a:t>
              </a:r>
              <a:r>
                <a:rPr lang="en-US" altLang="ko-KR" sz="2000" b="1" dirty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JNDI lookup </a:t>
              </a:r>
              <a:r>
                <a:rPr lang="ko-KR" altLang="en-US" sz="2000" b="1" dirty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가능 여부</a:t>
              </a:r>
            </a:p>
            <a:p>
              <a:endParaRPr lang="ko-KR" altLang="en-US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6" name="오른쪽 화살표 5"/>
            <p:cNvSpPr/>
            <p:nvPr/>
          </p:nvSpPr>
          <p:spPr bwMode="auto">
            <a:xfrm>
              <a:off x="2864768" y="2842924"/>
              <a:ext cx="288032" cy="226036"/>
            </a:xfrm>
            <a:prstGeom prst="rightArrow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바탕체" pitchFamily="17" charset="-127"/>
              </a:endParaRPr>
            </a:p>
          </p:txBody>
        </p:sp>
        <p:sp>
          <p:nvSpPr>
            <p:cNvPr id="7" name="오른쪽 화살표 6"/>
            <p:cNvSpPr/>
            <p:nvPr/>
          </p:nvSpPr>
          <p:spPr bwMode="auto">
            <a:xfrm>
              <a:off x="2864768" y="3765552"/>
              <a:ext cx="288032" cy="226036"/>
            </a:xfrm>
            <a:prstGeom prst="rightArrow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바탕체" pitchFamily="17" charset="-127"/>
              </a:endParaRPr>
            </a:p>
          </p:txBody>
        </p:sp>
        <p:sp>
          <p:nvSpPr>
            <p:cNvPr id="8" name="오른쪽 화살표 7"/>
            <p:cNvSpPr/>
            <p:nvPr/>
          </p:nvSpPr>
          <p:spPr bwMode="auto">
            <a:xfrm>
              <a:off x="2864768" y="4688181"/>
              <a:ext cx="288032" cy="226036"/>
            </a:xfrm>
            <a:prstGeom prst="rightArrow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바탕체" pitchFamily="17" charset="-127"/>
              </a:endParaRPr>
            </a:p>
          </p:txBody>
        </p:sp>
      </p:grpSp>
      <p:sp>
        <p:nvSpPr>
          <p:cNvPr id="9" name="오른쪽 화살표 8"/>
          <p:cNvSpPr/>
          <p:nvPr/>
        </p:nvSpPr>
        <p:spPr bwMode="auto">
          <a:xfrm>
            <a:off x="2723135" y="5178762"/>
            <a:ext cx="288032" cy="226036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바탕체" pitchFamily="17" charset="-127"/>
            </a:endParaRPr>
          </a:p>
        </p:txBody>
      </p:sp>
      <p:sp>
        <p:nvSpPr>
          <p:cNvPr id="10" name="제목 1"/>
          <p:cNvSpPr txBox="1">
            <a:spLocks/>
          </p:cNvSpPr>
          <p:nvPr/>
        </p:nvSpPr>
        <p:spPr>
          <a:xfrm>
            <a:off x="1712640" y="929281"/>
            <a:ext cx="5976664" cy="6093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 i="0">
                <a:solidFill>
                  <a:srgbClr val="FFC000"/>
                </a:solidFill>
                <a:latin typeface="Malgun Gothic"/>
                <a:ea typeface="+mj-ea"/>
                <a:cs typeface="Malgun Gothic"/>
              </a:defRPr>
            </a:lvl1pPr>
            <a:lvl2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2pPr>
            <a:lvl3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3pPr>
            <a:lvl4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4pPr>
            <a:lvl5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5pPr>
            <a:lvl6pPr marL="4572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6pPr>
            <a:lvl7pPr marL="9144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7pPr>
            <a:lvl8pPr marL="13716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8pPr>
            <a:lvl9pPr marL="18288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9pPr>
          </a:lstStyle>
          <a:p>
            <a:r>
              <a:rPr kumimoji="0" lang="en-US" altLang="ko-KR" kern="0" spc="-45" smtClean="0"/>
              <a:t>@ConditionalOn *</a:t>
            </a:r>
            <a:endParaRPr kumimoji="0" lang="ko-KR" altLang="en-US" kern="0" dirty="0"/>
          </a:p>
        </p:txBody>
      </p:sp>
    </p:spTree>
    <p:extLst>
      <p:ext uri="{BB962C8B-B14F-4D97-AF65-F5344CB8AC3E}">
        <p14:creationId xmlns:p14="http://schemas.microsoft.com/office/powerpoint/2010/main" val="1757870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6" y="2636912"/>
            <a:ext cx="9129464" cy="1218795"/>
          </a:xfrm>
        </p:spPr>
        <p:txBody>
          <a:bodyPr/>
          <a:lstStyle/>
          <a:p>
            <a:r>
              <a:rPr lang="ko-KR" altLang="en-US" spc="-490" dirty="0" smtClean="0">
                <a:latin typeface="Gulim"/>
                <a:cs typeface="Gulim"/>
              </a:rPr>
              <a:t>스프링부트 는</a:t>
            </a:r>
            <a:r>
              <a:rPr lang="ko-KR" altLang="en-US" spc="-490" dirty="0" smtClean="0">
                <a:solidFill>
                  <a:srgbClr val="44B7B3"/>
                </a:solidFill>
                <a:latin typeface="Gulim"/>
                <a:cs typeface="Gulim"/>
              </a:rPr>
              <a:t>  </a:t>
            </a:r>
            <a:r>
              <a:rPr lang="en-US" altLang="ko-KR" spc="-20" dirty="0">
                <a:solidFill>
                  <a:schemeClr val="accent3"/>
                </a:solidFill>
                <a:latin typeface="Gulim"/>
                <a:cs typeface="Gulim"/>
              </a:rPr>
              <a:t>@Conditional</a:t>
            </a:r>
            <a:r>
              <a:rPr lang="en-US" altLang="ko-KR" spc="-20" dirty="0" smtClean="0">
                <a:solidFill>
                  <a:schemeClr val="accent3"/>
                </a:solidFill>
                <a:latin typeface="Gulim"/>
                <a:cs typeface="Gulim"/>
              </a:rPr>
              <a:t>* </a:t>
            </a:r>
            <a:r>
              <a:rPr lang="ko-KR" altLang="en-US" spc="-20" dirty="0" smtClean="0">
                <a:latin typeface="Gulim"/>
                <a:cs typeface="Gulim"/>
              </a:rPr>
              <a:t>을</a:t>
            </a:r>
            <a:r>
              <a:rPr lang="ko-KR" altLang="en-US" spc="-490" dirty="0" smtClean="0">
                <a:latin typeface="Gulim"/>
                <a:cs typeface="Gulim"/>
              </a:rPr>
              <a:t> </a:t>
            </a:r>
            <a:r>
              <a:rPr lang="ko-KR" altLang="en-US" spc="-490" dirty="0">
                <a:latin typeface="Gulim"/>
                <a:cs typeface="Gulim"/>
              </a:rPr>
              <a:t>통한 </a:t>
            </a:r>
            <a:r>
              <a:rPr lang="ko-KR" altLang="en-US" spc="-165" dirty="0">
                <a:latin typeface="Gulim"/>
                <a:cs typeface="Gulim"/>
              </a:rPr>
              <a:t> </a:t>
            </a:r>
            <a:r>
              <a:rPr lang="en-US" altLang="ko-KR" spc="120" dirty="0">
                <a:solidFill>
                  <a:schemeClr val="accent3"/>
                </a:solidFill>
                <a:latin typeface="Gulim"/>
                <a:cs typeface="Gulim"/>
              </a:rPr>
              <a:t>Autoconfiguration</a:t>
            </a:r>
            <a:r>
              <a:rPr lang="en-US" altLang="ko-KR" spc="120" dirty="0">
                <a:solidFill>
                  <a:srgbClr val="0365C0"/>
                </a:solidFill>
                <a:latin typeface="Gulim"/>
                <a:cs typeface="Gulim"/>
              </a:rPr>
              <a:t>  </a:t>
            </a:r>
            <a:r>
              <a:rPr lang="ko-KR" altLang="en-US" spc="-490" dirty="0" smtClean="0">
                <a:latin typeface="Gulim"/>
                <a:cs typeface="Gulim"/>
              </a:rPr>
              <a:t>구현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05773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60512" y="2492896"/>
            <a:ext cx="8712968" cy="13157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60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부</a:t>
            </a:r>
            <a:r>
              <a:rPr lang="en-US" altLang="ko-KR" sz="60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60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 부트 원리</a:t>
            </a:r>
            <a:endParaRPr lang="ko-KR" altLang="en-US" sz="6000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9930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object 7"/>
          <p:cNvSpPr/>
          <p:nvPr/>
        </p:nvSpPr>
        <p:spPr>
          <a:xfrm>
            <a:off x="1800107" y="1343414"/>
            <a:ext cx="3015929" cy="734796"/>
          </a:xfrm>
          <a:custGeom>
            <a:avLst/>
            <a:gdLst/>
            <a:ahLst/>
            <a:cxnLst/>
            <a:rect l="l" t="t" r="r" b="b"/>
            <a:pathLst>
              <a:path w="3590290" h="1270000">
                <a:moveTo>
                  <a:pt x="0" y="0"/>
                </a:moveTo>
                <a:lnTo>
                  <a:pt x="3589867" y="0"/>
                </a:lnTo>
                <a:lnTo>
                  <a:pt x="3589867" y="1270000"/>
                </a:lnTo>
                <a:lnTo>
                  <a:pt x="0" y="1270000"/>
                </a:lnTo>
                <a:lnTo>
                  <a:pt x="0" y="0"/>
                </a:lnTo>
                <a:close/>
              </a:path>
            </a:pathLst>
          </a:cu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/>
          <a:lstStyle/>
          <a:p>
            <a:endParaRPr sz="2000">
              <a:solidFill>
                <a:srgbClr val="FFC000"/>
              </a:solidFill>
            </a:endParaRPr>
          </a:p>
        </p:txBody>
      </p:sp>
      <p:sp>
        <p:nvSpPr>
          <p:cNvPr id="34" name="object 8"/>
          <p:cNvSpPr txBox="1"/>
          <p:nvPr/>
        </p:nvSpPr>
        <p:spPr>
          <a:xfrm>
            <a:off x="2199491" y="1526525"/>
            <a:ext cx="2023244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b="1" spc="45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MVC</a:t>
            </a:r>
            <a:r>
              <a:rPr b="1" spc="-390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b="1" spc="-254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설정</a:t>
            </a:r>
            <a:endParaRPr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36" name="object 10"/>
          <p:cNvSpPr/>
          <p:nvPr/>
        </p:nvSpPr>
        <p:spPr>
          <a:xfrm>
            <a:off x="1800107" y="2306809"/>
            <a:ext cx="3015929" cy="810995"/>
          </a:xfrm>
          <a:custGeom>
            <a:avLst/>
            <a:gdLst/>
            <a:ahLst/>
            <a:cxnLst/>
            <a:rect l="l" t="t" r="r" b="b"/>
            <a:pathLst>
              <a:path w="3590290" h="1270000">
                <a:moveTo>
                  <a:pt x="0" y="0"/>
                </a:moveTo>
                <a:lnTo>
                  <a:pt x="3589867" y="0"/>
                </a:lnTo>
                <a:lnTo>
                  <a:pt x="3589867" y="1270000"/>
                </a:lnTo>
                <a:lnTo>
                  <a:pt x="0" y="1270000"/>
                </a:lnTo>
                <a:lnTo>
                  <a:pt x="0" y="0"/>
                </a:lnTo>
                <a:close/>
              </a:path>
            </a:pathLst>
          </a:cu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/>
          <a:lstStyle/>
          <a:p>
            <a:endParaRPr sz="2000">
              <a:solidFill>
                <a:srgbClr val="FFC000"/>
              </a:solidFill>
            </a:endParaRPr>
          </a:p>
        </p:txBody>
      </p:sp>
      <p:sp>
        <p:nvSpPr>
          <p:cNvPr id="37" name="object 11"/>
          <p:cNvSpPr txBox="1"/>
          <p:nvPr/>
        </p:nvSpPr>
        <p:spPr>
          <a:xfrm>
            <a:off x="1967928" y="2489921"/>
            <a:ext cx="2607867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b="1" spc="-100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Security</a:t>
            </a:r>
            <a:r>
              <a:rPr b="1" spc="-380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b="1" spc="-254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설정</a:t>
            </a:r>
            <a:endParaRPr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39" name="object 13"/>
          <p:cNvSpPr/>
          <p:nvPr/>
        </p:nvSpPr>
        <p:spPr>
          <a:xfrm>
            <a:off x="1800107" y="3297409"/>
            <a:ext cx="3015929" cy="810995"/>
          </a:xfrm>
          <a:custGeom>
            <a:avLst/>
            <a:gdLst/>
            <a:ahLst/>
            <a:cxnLst/>
            <a:rect l="l" t="t" r="r" b="b"/>
            <a:pathLst>
              <a:path w="3590290" h="1270000">
                <a:moveTo>
                  <a:pt x="0" y="0"/>
                </a:moveTo>
                <a:lnTo>
                  <a:pt x="3589867" y="0"/>
                </a:lnTo>
                <a:lnTo>
                  <a:pt x="3589867" y="1270000"/>
                </a:lnTo>
                <a:lnTo>
                  <a:pt x="0" y="1270000"/>
                </a:lnTo>
                <a:lnTo>
                  <a:pt x="0" y="0"/>
                </a:lnTo>
                <a:close/>
              </a:path>
            </a:pathLst>
          </a:cu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/>
          <a:lstStyle/>
          <a:p>
            <a:endParaRPr sz="2000">
              <a:solidFill>
                <a:srgbClr val="FFC000"/>
              </a:solidFill>
            </a:endParaRPr>
          </a:p>
        </p:txBody>
      </p:sp>
      <p:sp>
        <p:nvSpPr>
          <p:cNvPr id="40" name="object 14"/>
          <p:cNvSpPr txBox="1"/>
          <p:nvPr/>
        </p:nvSpPr>
        <p:spPr>
          <a:xfrm>
            <a:off x="2191972" y="3480521"/>
            <a:ext cx="2050448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b="1" spc="-90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JDBC</a:t>
            </a:r>
            <a:r>
              <a:rPr b="1" spc="-390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b="1" spc="-254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설정</a:t>
            </a:r>
            <a:endParaRPr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42" name="object 16"/>
          <p:cNvSpPr/>
          <p:nvPr/>
        </p:nvSpPr>
        <p:spPr>
          <a:xfrm>
            <a:off x="1800107" y="4288009"/>
            <a:ext cx="3015929" cy="810995"/>
          </a:xfrm>
          <a:custGeom>
            <a:avLst/>
            <a:gdLst/>
            <a:ahLst/>
            <a:cxnLst/>
            <a:rect l="l" t="t" r="r" b="b"/>
            <a:pathLst>
              <a:path w="3590290" h="1270000">
                <a:moveTo>
                  <a:pt x="0" y="0"/>
                </a:moveTo>
                <a:lnTo>
                  <a:pt x="3589867" y="0"/>
                </a:lnTo>
                <a:lnTo>
                  <a:pt x="3589867" y="1270000"/>
                </a:lnTo>
                <a:lnTo>
                  <a:pt x="0" y="1270000"/>
                </a:lnTo>
                <a:lnTo>
                  <a:pt x="0" y="0"/>
                </a:lnTo>
                <a:close/>
              </a:path>
            </a:pathLst>
          </a:cu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/>
          <a:lstStyle/>
          <a:p>
            <a:endParaRPr sz="2000">
              <a:solidFill>
                <a:srgbClr val="FFC000"/>
              </a:solidFill>
            </a:endParaRPr>
          </a:p>
        </p:txBody>
      </p:sp>
      <p:sp>
        <p:nvSpPr>
          <p:cNvPr id="43" name="object 17"/>
          <p:cNvSpPr txBox="1"/>
          <p:nvPr/>
        </p:nvSpPr>
        <p:spPr>
          <a:xfrm>
            <a:off x="2340115" y="4471121"/>
            <a:ext cx="169466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b="1" spc="-250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JPA</a:t>
            </a:r>
            <a:r>
              <a:rPr b="1" spc="-385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b="1" spc="-254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설정</a:t>
            </a:r>
            <a:endParaRPr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45" name="object 19"/>
          <p:cNvSpPr/>
          <p:nvPr/>
        </p:nvSpPr>
        <p:spPr>
          <a:xfrm>
            <a:off x="1800107" y="5278610"/>
            <a:ext cx="3015929" cy="861796"/>
          </a:xfrm>
          <a:custGeom>
            <a:avLst/>
            <a:gdLst/>
            <a:ahLst/>
            <a:cxnLst/>
            <a:rect l="l" t="t" r="r" b="b"/>
            <a:pathLst>
              <a:path w="3590290" h="1270000">
                <a:moveTo>
                  <a:pt x="0" y="0"/>
                </a:moveTo>
                <a:lnTo>
                  <a:pt x="3589867" y="0"/>
                </a:lnTo>
                <a:lnTo>
                  <a:pt x="3589867" y="1270000"/>
                </a:lnTo>
                <a:lnTo>
                  <a:pt x="0" y="1270000"/>
                </a:lnTo>
                <a:lnTo>
                  <a:pt x="0" y="0"/>
                </a:lnTo>
                <a:close/>
              </a:path>
            </a:pathLst>
          </a:cu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/>
          <a:lstStyle/>
          <a:p>
            <a:endParaRPr sz="2000">
              <a:solidFill>
                <a:srgbClr val="FFC000"/>
              </a:solidFill>
            </a:endParaRPr>
          </a:p>
        </p:txBody>
      </p:sp>
      <p:sp>
        <p:nvSpPr>
          <p:cNvPr id="46" name="object 20"/>
          <p:cNvSpPr txBox="1"/>
          <p:nvPr/>
        </p:nvSpPr>
        <p:spPr>
          <a:xfrm>
            <a:off x="2244503" y="5461721"/>
            <a:ext cx="1926162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b="1" spc="-10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AOP</a:t>
            </a:r>
            <a:r>
              <a:rPr b="1" spc="-380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b="1" spc="-254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설정</a:t>
            </a:r>
            <a:endParaRPr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47" name="object 21"/>
          <p:cNvSpPr/>
          <p:nvPr/>
        </p:nvSpPr>
        <p:spPr>
          <a:xfrm>
            <a:off x="5025008" y="1245042"/>
            <a:ext cx="3312368" cy="492026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algn="ctr"/>
            <a:endParaRPr sz="140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8" name="object 22"/>
          <p:cNvSpPr txBox="1"/>
          <p:nvPr/>
        </p:nvSpPr>
        <p:spPr>
          <a:xfrm>
            <a:off x="5231386" y="1467117"/>
            <a:ext cx="2670983" cy="502702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12700" marR="5080" indent="254000" algn="ctr">
              <a:spcBef>
                <a:spcPts val="260"/>
              </a:spcBef>
            </a:pPr>
            <a:r>
              <a:rPr sz="1400" b="1" spc="-145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서블릿 인터페이스 </a:t>
            </a:r>
            <a:r>
              <a:rPr sz="1400" b="1" spc="-55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있는가?  </a:t>
            </a:r>
            <a:endParaRPr lang="en-US" sz="1400" b="1" spc="-55" dirty="0" smtClean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12700" marR="5080" indent="254000" algn="ctr">
              <a:spcBef>
                <a:spcPts val="260"/>
              </a:spcBef>
            </a:pPr>
            <a:r>
              <a:rPr sz="1400" b="1" spc="-145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이미 </a:t>
            </a:r>
            <a:r>
              <a:rPr lang="en-US" sz="1400" b="1" spc="-145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1400" b="1" spc="25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MVC </a:t>
            </a:r>
            <a:r>
              <a:rPr sz="1400" b="1" spc="-145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설정</a:t>
            </a:r>
            <a:r>
              <a:rPr lang="en-US" sz="1400" b="1" spc="-145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1400" b="1" spc="-145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하는게</a:t>
            </a:r>
            <a:r>
              <a:rPr lang="en-US" sz="1400" b="1" spc="-145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1400" b="1" spc="-484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1400" b="1" spc="-55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있는가?</a:t>
            </a:r>
            <a:endParaRPr sz="1400" dirty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49" name="object 23"/>
          <p:cNvSpPr txBox="1"/>
          <p:nvPr/>
        </p:nvSpPr>
        <p:spPr>
          <a:xfrm>
            <a:off x="5346007" y="2403221"/>
            <a:ext cx="2782316" cy="507831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562100" marR="5080" indent="-1549400" algn="ctr">
              <a:spcBef>
                <a:spcPts val="300"/>
              </a:spcBef>
            </a:pPr>
            <a:r>
              <a:rPr sz="1400" b="1" spc="-160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스프링 시큐리티 </a:t>
            </a:r>
            <a:endParaRPr lang="en-US" sz="1400" b="1" spc="-160" dirty="0" smtClean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1562100" marR="5080" indent="-1549400" algn="ctr">
              <a:spcBef>
                <a:spcPts val="300"/>
              </a:spcBef>
            </a:pPr>
            <a:r>
              <a:rPr sz="1400" b="1" spc="-160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라이브러리가</a:t>
            </a:r>
            <a:r>
              <a:rPr sz="1400" b="1" spc="-295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1400" b="1" spc="-160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있</a:t>
            </a:r>
            <a:r>
              <a:rPr sz="1400" b="1" spc="-25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는가</a:t>
            </a:r>
            <a:r>
              <a:rPr sz="1400" b="1" spc="-25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?</a:t>
            </a:r>
            <a:r>
              <a:rPr sz="1400" b="1" spc="-195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endParaRPr sz="1400" dirty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50" name="object 24"/>
          <p:cNvSpPr txBox="1"/>
          <p:nvPr/>
        </p:nvSpPr>
        <p:spPr>
          <a:xfrm>
            <a:off x="5301020" y="3297658"/>
            <a:ext cx="2721120" cy="761747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698500" marR="5080" indent="-685800" algn="ctr">
              <a:spcBef>
                <a:spcPts val="300"/>
              </a:spcBef>
            </a:pPr>
            <a:r>
              <a:rPr sz="1400" b="1" spc="-30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DataSource </a:t>
            </a:r>
            <a:r>
              <a:rPr sz="1400" b="1" spc="-160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객체가 </a:t>
            </a:r>
            <a:endParaRPr lang="en-US" sz="1400" b="1" spc="-160" dirty="0" smtClean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698500" marR="5080" indent="-685800" algn="ctr">
              <a:spcBef>
                <a:spcPts val="300"/>
              </a:spcBef>
            </a:pPr>
            <a:r>
              <a:rPr sz="1400" b="1" spc="-160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스프링</a:t>
            </a:r>
            <a:r>
              <a:rPr sz="1400" b="1" spc="-440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1400" b="1" spc="-160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컨테이너에 </a:t>
            </a:r>
            <a:endParaRPr lang="en-US" sz="1400" b="1" spc="-160" dirty="0" smtClean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698500" marR="5080" indent="-685800" algn="ctr">
              <a:spcBef>
                <a:spcPts val="300"/>
              </a:spcBef>
            </a:pPr>
            <a:r>
              <a:rPr sz="1400" b="1" spc="-90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존재하는가</a:t>
            </a:r>
            <a:r>
              <a:rPr sz="1400" b="1" spc="-90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?</a:t>
            </a:r>
            <a:r>
              <a:rPr sz="1400" b="1" spc="-240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endParaRPr sz="1400" dirty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51" name="object 25"/>
          <p:cNvSpPr txBox="1"/>
          <p:nvPr/>
        </p:nvSpPr>
        <p:spPr>
          <a:xfrm>
            <a:off x="5375402" y="4463344"/>
            <a:ext cx="2677332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sz="1400" b="1" spc="-85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JPA, </a:t>
            </a:r>
            <a:r>
              <a:rPr sz="1400" b="1" spc="-145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하이버네이트</a:t>
            </a:r>
            <a:r>
              <a:rPr sz="1400" b="1" spc="-335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lang="en-US" sz="1400" b="1" spc="-335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  </a:t>
            </a:r>
            <a:r>
              <a:rPr sz="1400" b="1" spc="-145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라이브</a:t>
            </a:r>
            <a:r>
              <a:rPr lang="ko-KR" altLang="en-US" sz="1400" b="1" spc="-145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러리가 있는가</a:t>
            </a:r>
            <a:endParaRPr sz="1400" dirty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52" name="object 26"/>
          <p:cNvSpPr txBox="1"/>
          <p:nvPr/>
        </p:nvSpPr>
        <p:spPr>
          <a:xfrm>
            <a:off x="5087370" y="4691612"/>
            <a:ext cx="3177998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sz="1400" b="1" spc="-30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DataSource </a:t>
            </a:r>
            <a:r>
              <a:rPr sz="1400" b="1" spc="-145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설정이</a:t>
            </a:r>
            <a:r>
              <a:rPr sz="1400" b="1" spc="-520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lang="en-US" sz="1400" b="1" spc="-520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  </a:t>
            </a:r>
            <a:r>
              <a:rPr sz="1400" b="1" spc="-145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이미</a:t>
            </a:r>
            <a:r>
              <a:rPr lang="en-US" sz="1400" b="1" spc="-145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lang="ko-KR" altLang="en-US" sz="1400" b="1" spc="-145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되었는가</a:t>
            </a:r>
            <a:r>
              <a:rPr lang="en-US" altLang="ko-KR" sz="1400" b="1" spc="-145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?</a:t>
            </a:r>
            <a:endParaRPr lang="en-US" sz="1400" b="1" spc="-145" dirty="0" smtClean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54" name="object 28"/>
          <p:cNvSpPr txBox="1"/>
          <p:nvPr/>
        </p:nvSpPr>
        <p:spPr>
          <a:xfrm>
            <a:off x="5225349" y="5485326"/>
            <a:ext cx="283515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sz="1400" b="1" spc="-160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스프링 </a:t>
            </a:r>
            <a:r>
              <a:rPr sz="1400" b="1" spc="20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AOP, </a:t>
            </a:r>
            <a:r>
              <a:rPr sz="1400" b="1" spc="-50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AspectJ</a:t>
            </a:r>
            <a:r>
              <a:rPr sz="1400" b="1" spc="-475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1400" b="1" spc="-160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라이브러리</a:t>
            </a:r>
            <a:endParaRPr sz="1400" dirty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55" name="object 29"/>
          <p:cNvSpPr txBox="1"/>
          <p:nvPr/>
        </p:nvSpPr>
        <p:spPr>
          <a:xfrm>
            <a:off x="5845696" y="5769461"/>
            <a:ext cx="1293093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sz="1400" b="1" spc="-160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가</a:t>
            </a:r>
            <a:r>
              <a:rPr sz="1400" b="1" spc="-275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1400" b="1" spc="-90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존재하는가?</a:t>
            </a:r>
            <a:endParaRPr sz="140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83" name="제목 1"/>
          <p:cNvSpPr>
            <a:spLocks noGrp="1"/>
          </p:cNvSpPr>
          <p:nvPr>
            <p:ph type="title"/>
          </p:nvPr>
        </p:nvSpPr>
        <p:spPr>
          <a:xfrm>
            <a:off x="1712640" y="620688"/>
            <a:ext cx="5976664" cy="443198"/>
          </a:xfrm>
        </p:spPr>
        <p:txBody>
          <a:bodyPr/>
          <a:lstStyle/>
          <a:p>
            <a:r>
              <a:rPr lang="ko-KR" altLang="en-US" sz="3200" spc="-45" dirty="0" smtClean="0"/>
              <a:t>스프링 부트 설정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807239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6" y="1484784"/>
            <a:ext cx="8928992" cy="3046988"/>
          </a:xfrm>
        </p:spPr>
        <p:txBody>
          <a:bodyPr/>
          <a:lstStyle/>
          <a:p>
            <a:pPr marL="253365" marR="253365">
              <a:lnSpc>
                <a:spcPct val="150000"/>
              </a:lnSpc>
              <a:spcBef>
                <a:spcPts val="819"/>
              </a:spcBef>
            </a:pPr>
            <a:r>
              <a:rPr lang="ko-KR" altLang="en-US" spc="-505" dirty="0">
                <a:latin typeface="Gulim"/>
                <a:cs typeface="Gulim"/>
              </a:rPr>
              <a:t>즉 </a:t>
            </a:r>
            <a:r>
              <a:rPr lang="en-US" altLang="ko-KR" spc="-110" dirty="0">
                <a:solidFill>
                  <a:srgbClr val="00B0F0"/>
                </a:solidFill>
                <a:latin typeface="Gulim"/>
                <a:cs typeface="Gulim"/>
              </a:rPr>
              <a:t>spring.factories</a:t>
            </a:r>
            <a:r>
              <a:rPr lang="ko-KR" altLang="en-US" spc="-434" dirty="0">
                <a:latin typeface="Gulim"/>
                <a:cs typeface="Gulim"/>
              </a:rPr>
              <a:t> </a:t>
            </a:r>
            <a:r>
              <a:rPr lang="ko-KR" altLang="en-US" spc="-505" dirty="0">
                <a:latin typeface="Gulim"/>
                <a:cs typeface="Gulim"/>
              </a:rPr>
              <a:t>의  설정</a:t>
            </a:r>
            <a:r>
              <a:rPr lang="ko-KR" altLang="en-US" spc="-465" dirty="0">
                <a:latin typeface="Gulim"/>
                <a:cs typeface="Gulim"/>
              </a:rPr>
              <a:t> </a:t>
            </a:r>
            <a:r>
              <a:rPr lang="ko-KR" altLang="en-US" spc="-505" dirty="0">
                <a:latin typeface="Gulim"/>
                <a:cs typeface="Gulim"/>
              </a:rPr>
              <a:t>클래스는</a:t>
            </a:r>
            <a:r>
              <a:rPr lang="ko-KR" altLang="en-US" dirty="0">
                <a:latin typeface="Gulim"/>
                <a:cs typeface="Gulim"/>
              </a:rPr>
              <a:t/>
            </a:r>
            <a:br>
              <a:rPr lang="ko-KR" altLang="en-US" dirty="0">
                <a:latin typeface="Gulim"/>
                <a:cs typeface="Gulim"/>
              </a:rPr>
            </a:br>
            <a:r>
              <a:rPr lang="ko-KR" altLang="en-US" dirty="0">
                <a:solidFill>
                  <a:schemeClr val="accent3"/>
                </a:solidFill>
                <a:latin typeface="Gulim"/>
                <a:cs typeface="Gulim"/>
              </a:rPr>
              <a:t>조건</a:t>
            </a:r>
            <a:r>
              <a:rPr lang="en-US" altLang="ko-KR" dirty="0">
                <a:solidFill>
                  <a:schemeClr val="accent3"/>
                </a:solidFill>
                <a:latin typeface="Gulim"/>
                <a:cs typeface="Gulim"/>
              </a:rPr>
              <a:t>(@Conditional</a:t>
            </a:r>
            <a:r>
              <a:rPr lang="en-US" altLang="ko-KR" spc="35" dirty="0" smtClean="0">
                <a:solidFill>
                  <a:schemeClr val="accent3"/>
                </a:solidFill>
                <a:latin typeface="Gulim"/>
                <a:cs typeface="Gulim"/>
              </a:rPr>
              <a:t>)</a:t>
            </a:r>
            <a:br>
              <a:rPr lang="en-US" altLang="ko-KR" spc="35" dirty="0" smtClean="0">
                <a:solidFill>
                  <a:schemeClr val="accent3"/>
                </a:solidFill>
                <a:latin typeface="Gulim"/>
                <a:cs typeface="Gulim"/>
              </a:rPr>
            </a:br>
            <a:r>
              <a:rPr lang="ko-KR" altLang="en-US" spc="-280" dirty="0" smtClean="0">
                <a:latin typeface="Gulim"/>
                <a:cs typeface="Gulim"/>
              </a:rPr>
              <a:t>에  </a:t>
            </a:r>
            <a:r>
              <a:rPr lang="ko-KR" altLang="en-US" spc="-505" dirty="0">
                <a:latin typeface="Gulim"/>
                <a:cs typeface="Gulim"/>
              </a:rPr>
              <a:t>따라 컨테이너에</a:t>
            </a:r>
            <a:r>
              <a:rPr lang="ko-KR" altLang="en-US" spc="-445" dirty="0">
                <a:latin typeface="Gulim"/>
                <a:cs typeface="Gulim"/>
              </a:rPr>
              <a:t> </a:t>
            </a:r>
            <a:r>
              <a:rPr lang="ko-KR" altLang="en-US" spc="-505" dirty="0" smtClean="0">
                <a:latin typeface="Gulim"/>
                <a:cs typeface="Gulim"/>
              </a:rPr>
              <a:t>등록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63731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84648" y="2276872"/>
            <a:ext cx="6623929" cy="13388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54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설정 클래스 생성 순서</a:t>
            </a:r>
            <a:endParaRPr lang="en-US" altLang="ko-KR" sz="5400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63606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544599" y="764704"/>
            <a:ext cx="496001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0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설정 클래스 생성 순서</a:t>
            </a:r>
            <a:endParaRPr lang="en-US" altLang="ko-KR" sz="4000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20552" y="2204864"/>
            <a:ext cx="806489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b="1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2" indent="-342900">
              <a:buFont typeface="Arial" panose="020B0604020202020204" pitchFamily="34" charset="0"/>
              <a:buChar char="•"/>
            </a:pPr>
            <a:r>
              <a:rPr lang="en-US" altLang="ko-KR" sz="32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32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단계 </a:t>
            </a:r>
            <a:r>
              <a:rPr lang="en-US" altLang="ko-KR" sz="32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32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@</a:t>
            </a:r>
            <a:r>
              <a:rPr lang="en-US" altLang="ko-KR" sz="32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ComponentScan</a:t>
            </a:r>
          </a:p>
          <a:p>
            <a:pPr marL="800100" lvl="2" indent="-342900">
              <a:buFont typeface="Arial" panose="020B0604020202020204" pitchFamily="34" charset="0"/>
              <a:buChar char="•"/>
            </a:pPr>
            <a:endParaRPr lang="en-US" altLang="ko-KR" sz="3200" b="1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2" indent="-342900">
              <a:buFont typeface="Arial" panose="020B0604020202020204" pitchFamily="34" charset="0"/>
              <a:buChar char="•"/>
            </a:pPr>
            <a:r>
              <a:rPr lang="en-US" altLang="ko-KR" sz="32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ko-KR" altLang="en-US" sz="32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단계 </a:t>
            </a:r>
            <a:r>
              <a:rPr lang="en-US" altLang="ko-KR" sz="32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@EnableAutoConfiguration</a:t>
            </a:r>
            <a:endParaRPr lang="en-US" altLang="ko-KR" sz="32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11314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32520" y="836712"/>
            <a:ext cx="8424936" cy="1329595"/>
          </a:xfrm>
        </p:spPr>
        <p:txBody>
          <a:bodyPr/>
          <a:lstStyle/>
          <a:p>
            <a:r>
              <a:rPr lang="en-US" altLang="ko-KR" sz="4800" spc="110" dirty="0"/>
              <a:t>Autoconfiguration </a:t>
            </a:r>
            <a:r>
              <a:rPr lang="ko-KR" altLang="en-US" sz="4800" spc="-350" dirty="0"/>
              <a:t>지원</a:t>
            </a:r>
            <a:r>
              <a:rPr lang="ko-KR" altLang="en-US" sz="4800" spc="-815" dirty="0"/>
              <a:t> </a:t>
            </a:r>
            <a:r>
              <a:rPr lang="ko-KR" altLang="en-US" sz="4800" spc="-350" dirty="0"/>
              <a:t>기술</a:t>
            </a:r>
            <a:endParaRPr lang="ko-KR" altLang="en-US" sz="4800" dirty="0"/>
          </a:p>
        </p:txBody>
      </p:sp>
      <p:sp>
        <p:nvSpPr>
          <p:cNvPr id="3" name="직사각형 2"/>
          <p:cNvSpPr/>
          <p:nvPr/>
        </p:nvSpPr>
        <p:spPr>
          <a:xfrm>
            <a:off x="1080106" y="1772816"/>
            <a:ext cx="8049358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Core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(Security, AOP, Session, Cache, DevTools </a:t>
            </a:r>
            <a:r>
              <a:rPr lang="ko-KR" altLang="en-US" sz="2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…)</a:t>
            </a:r>
            <a:endParaRPr lang="en-US" altLang="ko-KR" sz="20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/>
            <a:endParaRPr lang="ko-KR" altLang="en-US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Web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(MVC, Websocket, Rest Docs), WS, Jersey, …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ko-KR" altLang="en-US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Template Engines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2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Thymeleaf</a:t>
            </a:r>
            <a:r>
              <a:rPr lang="en-US" altLang="ko-KR" sz="2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Freemarker</a:t>
            </a:r>
            <a:r>
              <a:rPr lang="ko-KR" altLang="en-US" sz="2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Velocity</a:t>
            </a:r>
            <a:r>
              <a:rPr lang="ko-KR" altLang="en-US" sz="2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Mustache, …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ko-KR" altLang="en-US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SQL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JPA, JOOQ, JDBC, H2, HSQLDB, Derby, MySQL, PostreSQL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ko-KR" altLang="en-US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NoSQL, Cloud, Social, I/O, Ops, …</a:t>
            </a:r>
          </a:p>
        </p:txBody>
      </p:sp>
    </p:spTree>
    <p:extLst>
      <p:ext uri="{BB962C8B-B14F-4D97-AF65-F5344CB8AC3E}">
        <p14:creationId xmlns:p14="http://schemas.microsoft.com/office/powerpoint/2010/main" val="485782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936776" y="2060848"/>
            <a:ext cx="3613489" cy="20497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826388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720752" y="2348880"/>
            <a:ext cx="422904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60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내장 웹 서버</a:t>
            </a:r>
            <a:endParaRPr lang="en-US" altLang="ko-KR" sz="6000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30497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296816" y="692696"/>
            <a:ext cx="2885725" cy="9079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0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내장 웹 서버</a:t>
            </a:r>
            <a:endParaRPr lang="en-US" altLang="ko-KR" sz="4000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object 3"/>
          <p:cNvSpPr txBox="1"/>
          <p:nvPr/>
        </p:nvSpPr>
        <p:spPr>
          <a:xfrm>
            <a:off x="-303584" y="2059173"/>
            <a:ext cx="4896544" cy="2854627"/>
          </a:xfrm>
          <a:prstGeom prst="rect">
            <a:avLst/>
          </a:prstGeom>
        </p:spPr>
        <p:txBody>
          <a:bodyPr vert="horz" wrap="square" lIns="0" tIns="104139" rIns="0" bIns="0" rtlCol="0">
            <a:spAutoFit/>
          </a:bodyPr>
          <a:lstStyle/>
          <a:p>
            <a:pPr marL="812800" lvl="1" indent="-342900">
              <a:spcBef>
                <a:spcPts val="819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ko-KR" altLang="en-US" sz="2000" b="1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스프링 부트는 서버가 </a:t>
            </a:r>
            <a:r>
              <a:rPr lang="ko-KR" altLang="en-US" sz="20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아니다</a:t>
            </a:r>
            <a:endParaRPr lang="en-US" altLang="ko-KR" sz="2000" b="1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1270000" lvl="2" indent="-342900">
              <a:spcBef>
                <a:spcPts val="819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ko-KR" altLang="en-US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톰캣 </a:t>
            </a:r>
            <a:r>
              <a:rPr lang="ko-KR" altLang="en-US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객체 생성</a:t>
            </a:r>
          </a:p>
          <a:p>
            <a:pPr marL="1270000" lvl="2" indent="-342900">
              <a:spcBef>
                <a:spcPts val="819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ko-KR" altLang="en-US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포트 설정</a:t>
            </a:r>
          </a:p>
          <a:p>
            <a:pPr marL="1270000" lvl="2" indent="-342900">
              <a:spcBef>
                <a:spcPts val="819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ko-KR" altLang="en-US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톰캣에 컨텍스트 추가</a:t>
            </a:r>
          </a:p>
          <a:p>
            <a:pPr marL="1270000" lvl="2" indent="-342900">
              <a:spcBef>
                <a:spcPts val="819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ko-KR" altLang="en-US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서블릿 만들기</a:t>
            </a:r>
          </a:p>
          <a:p>
            <a:pPr marL="1270000" lvl="2" indent="-342900">
              <a:spcBef>
                <a:spcPts val="819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ko-KR" altLang="en-US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톰캣에 서블릿 추가</a:t>
            </a:r>
          </a:p>
          <a:p>
            <a:pPr marL="1270000" lvl="2" indent="-342900">
              <a:spcBef>
                <a:spcPts val="819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ko-KR" altLang="en-US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컨텍스트에 서블릿 맵핑</a:t>
            </a:r>
          </a:p>
          <a:p>
            <a:pPr marL="1270000" lvl="2" indent="-342900">
              <a:spcBef>
                <a:spcPts val="819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ko-KR" altLang="en-US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톰캣 실행 및 대기</a:t>
            </a:r>
            <a:endParaRPr lang="en-US" sz="1600" b="1" spc="-155" dirty="0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4016896" y="2181632"/>
            <a:ext cx="5616624" cy="283154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l"/>
            </a:pPr>
            <a:r>
              <a:rPr lang="ko-KR" altLang="en-US" sz="20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스프링부트가 이 </a:t>
            </a:r>
            <a:r>
              <a:rPr lang="ko-KR" altLang="en-US" sz="2000" b="1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모든 과정을 </a:t>
            </a:r>
            <a:r>
              <a:rPr lang="ko-KR" altLang="en-US" sz="20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설정하고 실행</a:t>
            </a:r>
            <a:endParaRPr lang="en-US" altLang="ko-KR" sz="2000" b="1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457200" indent="-457200">
              <a:buFont typeface="Wingdings" panose="05000000000000000000" pitchFamily="2" charset="2"/>
              <a:buChar char="l"/>
            </a:pPr>
            <a:endParaRPr lang="en-US" altLang="ko-KR" sz="2000" b="1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457200" indent="-457200">
              <a:buFont typeface="Wingdings" panose="05000000000000000000" pitchFamily="2" charset="2"/>
              <a:buChar char="l"/>
            </a:pPr>
            <a:r>
              <a:rPr lang="ko-KR" altLang="en-US" sz="20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자동설정</a:t>
            </a:r>
            <a:endParaRPr lang="en-US" altLang="ko-KR" sz="2000" b="1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1800" b="1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ServletWebServerFactoryAutoConfiguration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ko-KR" altLang="en-US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서블릿 </a:t>
            </a:r>
            <a:r>
              <a:rPr lang="ko-KR" altLang="en-US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웹 서버 </a:t>
            </a:r>
            <a:r>
              <a:rPr lang="ko-KR" altLang="en-US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생성</a:t>
            </a:r>
            <a:endParaRPr lang="en-US" altLang="ko-KR" sz="16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altLang="ko-KR" sz="1600" b="1" smtClean="0">
                <a:solidFill>
                  <a:srgbClr val="92D050"/>
                </a:solidFill>
              </a:rPr>
              <a:t>TomcatServletWebServerFactoryCustomize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ko-KR" altLang="en-US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서버 커스터마이징</a:t>
            </a:r>
            <a:endParaRPr lang="en-US" altLang="ko-KR" sz="16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2"/>
            <a:endParaRPr lang="en-US" altLang="ko-KR" sz="1800" b="1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1800" b="1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DispatcherServletAutoConfiguration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ko-KR" altLang="en-US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서블릿 만들고 등록</a:t>
            </a:r>
          </a:p>
        </p:txBody>
      </p:sp>
      <p:sp>
        <p:nvSpPr>
          <p:cNvPr id="7" name="오른쪽 화살표 6"/>
          <p:cNvSpPr/>
          <p:nvPr/>
        </p:nvSpPr>
        <p:spPr bwMode="auto">
          <a:xfrm>
            <a:off x="3296816" y="3039568"/>
            <a:ext cx="504056" cy="36004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바탕체" pitchFamily="17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88373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936776" y="2060848"/>
            <a:ext cx="3613489" cy="20497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639193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04528" y="2348880"/>
            <a:ext cx="8460971" cy="13388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5400" b="1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독립적으로 실행 가능한 </a:t>
            </a:r>
            <a:r>
              <a:rPr lang="en-US" altLang="ko-KR" sz="5400" b="1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JAR</a:t>
            </a:r>
            <a:endParaRPr lang="en-US" altLang="ko-KR" sz="5400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16374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60512" y="2564904"/>
            <a:ext cx="87129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8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 </a:t>
            </a:r>
            <a:r>
              <a:rPr lang="ko-KR" altLang="en-US" sz="4800" b="1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부트 </a:t>
            </a:r>
            <a:r>
              <a:rPr lang="ko-KR" altLang="en-US" sz="48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시작하기</a:t>
            </a:r>
            <a:endParaRPr lang="ko-KR" altLang="en-US" sz="4800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73846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16496" y="1196752"/>
            <a:ext cx="9145016" cy="45550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sz="140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20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참조 문서</a:t>
            </a:r>
            <a:endParaRPr lang="en-US" altLang="ko-KR" sz="2000" b="1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hlinkClick r:id="rId2"/>
              </a:rPr>
              <a:t>https://</a:t>
            </a:r>
            <a:r>
              <a:rPr lang="en-US" altLang="ko-KR" sz="160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hlinkClick r:id="rId2"/>
              </a:rPr>
              <a:t>docs.spring.io/spring-boot/docs/current/reference/html/executable-jar.html</a:t>
            </a:r>
            <a:endParaRPr lang="en-US" altLang="ko-KR" sz="160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/>
            <a:endParaRPr lang="en-US" altLang="ko-KR" sz="18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000" b="1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 부트의 </a:t>
            </a:r>
            <a:r>
              <a:rPr lang="en-US" altLang="ko-KR" sz="20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Jar </a:t>
            </a:r>
            <a:r>
              <a:rPr lang="ko-KR" altLang="en-US" sz="20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전략</a:t>
            </a:r>
            <a:endParaRPr lang="en-US" altLang="ko-KR" sz="2000" b="1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2000" b="1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mvn package</a:t>
            </a:r>
            <a:r>
              <a:rPr lang="ko-KR" altLang="en-US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하면 실행 가능한 </a:t>
            </a:r>
            <a:r>
              <a:rPr lang="en-US" altLang="ko-KR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JAR </a:t>
            </a:r>
            <a:r>
              <a:rPr lang="ko-KR" altLang="en-US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파일 “하나가</a:t>
            </a:r>
            <a:r>
              <a:rPr lang="en-US" altLang="ko-KR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" </a:t>
            </a:r>
            <a:r>
              <a:rPr lang="ko-KR" altLang="en-US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생성 됨</a:t>
            </a:r>
            <a:r>
              <a:rPr lang="en-US" altLang="ko-KR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spring-maven-plugin </a:t>
            </a:r>
            <a:r>
              <a:rPr lang="ko-KR" altLang="en-US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 </a:t>
            </a:r>
            <a:r>
              <a:rPr lang="ko-KR" altLang="en-US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해주는 일 </a:t>
            </a:r>
            <a:r>
              <a:rPr lang="en-US" altLang="ko-KR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패키징</a:t>
            </a:r>
            <a:r>
              <a:rPr lang="en-US" altLang="ko-KR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내장 </a:t>
            </a:r>
            <a:r>
              <a:rPr lang="en-US" altLang="ko-KR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JAR : </a:t>
            </a:r>
            <a:r>
              <a:rPr lang="ko-KR" altLang="en-US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기본적으로 자바에는 내장 </a:t>
            </a:r>
            <a:r>
              <a:rPr lang="en-US" altLang="ko-KR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JAR</a:t>
            </a:r>
            <a:r>
              <a:rPr lang="ko-KR" altLang="en-US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로딩하는 표준적인 방법이 없음</a:t>
            </a:r>
            <a:r>
              <a:rPr lang="en-US" altLang="ko-KR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애플리케이션 클래스와 라이브러리 위치 구분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org.springframework.boot.loader.jar.JarFile</a:t>
            </a:r>
            <a:r>
              <a:rPr lang="ko-KR" altLang="en-US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을 사용해서 내장 </a:t>
            </a:r>
            <a:r>
              <a:rPr lang="en-US" altLang="ko-KR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JAR</a:t>
            </a:r>
            <a:r>
              <a:rPr lang="ko-KR" altLang="en-US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읽는다</a:t>
            </a:r>
            <a:r>
              <a:rPr lang="en-US" altLang="ko-KR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org.springframework.boot.loader.Launcher</a:t>
            </a:r>
            <a:r>
              <a:rPr lang="ko-KR" altLang="en-US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사용해서 실행한다</a:t>
            </a:r>
            <a:r>
              <a:rPr lang="en-US" altLang="ko-KR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ko-KR" sz="2000" b="1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60512" y="509771"/>
            <a:ext cx="8712968" cy="744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200" b="1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독립적으로 실행 가능한 </a:t>
            </a:r>
            <a:r>
              <a:rPr lang="en-US" altLang="ko-KR" sz="3200" b="1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JAR</a:t>
            </a:r>
            <a:endParaRPr lang="ko-KR" altLang="en-US" sz="3200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93052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936776" y="2060848"/>
            <a:ext cx="3613489" cy="20497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14577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88504" y="2492896"/>
            <a:ext cx="8712968" cy="13157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ko-KR" altLang="en-US" sz="60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부</a:t>
            </a:r>
            <a:r>
              <a:rPr lang="en-US" altLang="ko-KR" sz="60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60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 부트 활용</a:t>
            </a:r>
            <a:endParaRPr lang="ko-KR" altLang="en-US" sz="6000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5515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988533" y="2348880"/>
            <a:ext cx="5892960" cy="11934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5400" b="1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SpringApplication</a:t>
            </a:r>
            <a:endParaRPr lang="en-US" altLang="ko-KR" sz="5400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32417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964668" y="2204864"/>
            <a:ext cx="6192688" cy="3077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endParaRPr lang="en-US" altLang="ko-KR" sz="18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sz="20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ApplicationEventListener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ApplicationContext</a:t>
            </a:r>
            <a:r>
              <a:rPr lang="ko-KR" altLang="en-US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</a:t>
            </a:r>
            <a:r>
              <a:rPr lang="en-US" altLang="ko-KR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EventPublish </a:t>
            </a:r>
            <a:r>
              <a:rPr lang="ko-KR" altLang="en-US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기능을 가짐</a:t>
            </a:r>
            <a:endParaRPr lang="en-US" altLang="ko-KR" sz="16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endParaRPr lang="en-US" altLang="ko-KR" sz="16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sz="2000" b="1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WebApplicationType </a:t>
            </a:r>
            <a:r>
              <a:rPr lang="ko-KR" altLang="en-US" sz="20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설정</a:t>
            </a:r>
            <a:endParaRPr lang="en-US" altLang="ko-KR" sz="2000" b="1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2000" b="1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sz="20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ApplicationRunner</a:t>
            </a:r>
            <a:endParaRPr lang="en-US" altLang="ko-KR" sz="2000" b="1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애플리케이션 실행한 뒤 뭔가 실행하고 싶을 </a:t>
            </a:r>
            <a:r>
              <a:rPr lang="ko-KR" altLang="en-US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때</a:t>
            </a:r>
            <a:endParaRPr lang="en-US" altLang="ko-KR" sz="16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순서 지정 가능 </a:t>
            </a:r>
            <a:r>
              <a:rPr lang="en-US" altLang="ko-KR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@</a:t>
            </a:r>
            <a:r>
              <a:rPr lang="en-US" altLang="ko-KR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Order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000672" y="908720"/>
            <a:ext cx="532859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000" b="1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SpringApplication</a:t>
            </a:r>
            <a:endParaRPr lang="ko-KR" altLang="en-US" sz="4000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83797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936776" y="2060848"/>
            <a:ext cx="3613489" cy="20497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155866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224808" y="2348880"/>
            <a:ext cx="3291287" cy="13157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60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외부 설정</a:t>
            </a:r>
            <a:endParaRPr lang="en-US" altLang="ko-KR" sz="6000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9174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360712" y="692696"/>
            <a:ext cx="6192688" cy="50937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endParaRPr lang="en-US" altLang="ko-KR" sz="18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외부 설정 방법</a:t>
            </a:r>
            <a:endParaRPr lang="en-US" altLang="ko-KR" b="1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properties</a:t>
            </a:r>
            <a:endParaRPr lang="en-US" altLang="ko-KR" sz="2000" b="1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8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YAML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환경 변수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커맨드 라인 </a:t>
            </a:r>
            <a:r>
              <a:rPr lang="ko-KR" altLang="en-US" sz="18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아규먼트</a:t>
            </a:r>
            <a:endParaRPr lang="en-US" altLang="ko-KR" sz="1800" b="1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16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b="1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@</a:t>
            </a:r>
            <a:r>
              <a:rPr lang="en-US" altLang="ko-KR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ConfigurationProperties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여러 프로퍼티를 묶어서 읽어올 수 있음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빈으로 등록해서 다른 빈에 주입할 수 있음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8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@EnableConfigurationProperties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8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@Component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8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@Bean</a:t>
            </a:r>
          </a:p>
        </p:txBody>
      </p:sp>
    </p:spTree>
    <p:extLst>
      <p:ext uri="{BB962C8B-B14F-4D97-AF65-F5344CB8AC3E}">
        <p14:creationId xmlns:p14="http://schemas.microsoft.com/office/powerpoint/2010/main" val="4072841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936776" y="2060848"/>
            <a:ext cx="3613489" cy="20497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889547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12640" y="2852936"/>
            <a:ext cx="5976664" cy="830997"/>
          </a:xfrm>
        </p:spPr>
        <p:txBody>
          <a:bodyPr/>
          <a:lstStyle/>
          <a:p>
            <a:r>
              <a:rPr lang="en-US" altLang="ko-KR" sz="6000" spc="-155" dirty="0"/>
              <a:t>@Profile</a:t>
            </a:r>
            <a:endParaRPr lang="ko-KR" altLang="en-US" sz="6000" dirty="0"/>
          </a:p>
        </p:txBody>
      </p:sp>
    </p:spTree>
    <p:extLst>
      <p:ext uri="{BB962C8B-B14F-4D97-AF65-F5344CB8AC3E}">
        <p14:creationId xmlns:p14="http://schemas.microsoft.com/office/powerpoint/2010/main" val="3563584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00472" y="1268760"/>
            <a:ext cx="9489504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 부트 소개</a:t>
            </a:r>
          </a:p>
          <a:p>
            <a:r>
              <a:rPr lang="en-US" altLang="ko-KR" sz="1400">
                <a:latin typeface="나눔고딕" panose="020D0604000000000000" pitchFamily="50" charset="-127"/>
                <a:ea typeface="나눔고딕" panose="020D0604000000000000" pitchFamily="50" charset="-127"/>
                <a:hlinkClick r:id="rId2"/>
              </a:rPr>
              <a:t>https://</a:t>
            </a:r>
            <a:r>
              <a:rPr lang="en-US" altLang="ko-KR" sz="1400" smtClean="0">
                <a:latin typeface="나눔고딕" panose="020D0604000000000000" pitchFamily="50" charset="-127"/>
                <a:ea typeface="나눔고딕" panose="020D0604000000000000" pitchFamily="50" charset="-127"/>
                <a:hlinkClick r:id="rId2"/>
              </a:rPr>
              <a:t>docs.spring.io/spring-boot/docs/2.1.1.RELEASE/reference/htmlsingle/#getting-started-introducing-spring-boot</a:t>
            </a:r>
            <a:endParaRPr lang="en-US" altLang="ko-KR" sz="140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160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6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 </a:t>
            </a:r>
            <a:r>
              <a:rPr lang="ko-KR" altLang="en-US" sz="1600" b="1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부트 시작하기</a:t>
            </a:r>
          </a:p>
          <a:p>
            <a:r>
              <a:rPr lang="en-US" altLang="ko-KR" sz="1400">
                <a:latin typeface="나눔고딕" panose="020D0604000000000000" pitchFamily="50" charset="-127"/>
                <a:ea typeface="나눔고딕" panose="020D0604000000000000" pitchFamily="50" charset="-127"/>
                <a:hlinkClick r:id="rId3"/>
              </a:rPr>
              <a:t>https://</a:t>
            </a:r>
            <a:r>
              <a:rPr lang="en-US" altLang="ko-KR" sz="1400" smtClean="0">
                <a:latin typeface="나눔고딕" panose="020D0604000000000000" pitchFamily="50" charset="-127"/>
                <a:ea typeface="나눔고딕" panose="020D0604000000000000" pitchFamily="50" charset="-127"/>
                <a:hlinkClick r:id="rId3"/>
              </a:rPr>
              <a:t>docs.spring.io/spring-boot/docs/2.1.1.RELEASE/reference/htmlsingle/#getting-started-maven-installation</a:t>
            </a:r>
            <a:endParaRPr lang="en-US" altLang="ko-KR" sz="140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160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8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 </a:t>
            </a:r>
            <a:r>
              <a:rPr lang="ko-KR" altLang="en-US" sz="1800" b="1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부트 프로젝트 생성기</a:t>
            </a:r>
          </a:p>
          <a:p>
            <a:r>
              <a:rPr lang="ko-KR" altLang="en-US" sz="1400">
                <a:latin typeface="나눔고딕" panose="020D0604000000000000" pitchFamily="50" charset="-127"/>
                <a:ea typeface="나눔고딕" panose="020D0604000000000000" pitchFamily="50" charset="-127"/>
                <a:hlinkClick r:id="rId4"/>
              </a:rPr>
              <a:t>https://start.spring.io</a:t>
            </a:r>
            <a:r>
              <a:rPr lang="ko-KR" altLang="en-US" sz="1400" smtClean="0">
                <a:latin typeface="나눔고딕" panose="020D0604000000000000" pitchFamily="50" charset="-127"/>
                <a:ea typeface="나눔고딕" panose="020D0604000000000000" pitchFamily="50" charset="-127"/>
                <a:hlinkClick r:id="rId4"/>
              </a:rPr>
              <a:t>/</a:t>
            </a:r>
            <a:endParaRPr lang="en-US" altLang="ko-KR" sz="140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ko-KR" altLang="en-US" sz="160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8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 </a:t>
            </a:r>
            <a:r>
              <a:rPr lang="ko-KR" altLang="en-US" sz="1800" b="1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부트 프로젝트 구조</a:t>
            </a:r>
          </a:p>
          <a:p>
            <a:r>
              <a:rPr lang="en-US" altLang="ko-KR" sz="1400">
                <a:latin typeface="나눔고딕" panose="020D0604000000000000" pitchFamily="50" charset="-127"/>
                <a:ea typeface="나눔고딕" panose="020D0604000000000000" pitchFamily="50" charset="-127"/>
                <a:hlinkClick r:id="rId5"/>
              </a:rPr>
              <a:t>https://</a:t>
            </a:r>
            <a:r>
              <a:rPr lang="en-US" altLang="ko-KR" sz="1400" smtClean="0">
                <a:latin typeface="나눔고딕" panose="020D0604000000000000" pitchFamily="50" charset="-127"/>
                <a:ea typeface="나눔고딕" panose="020D0604000000000000" pitchFamily="50" charset="-127"/>
                <a:hlinkClick r:id="rId5"/>
              </a:rPr>
              <a:t>docs.spring.io/spring-boot/docs/current/reference/htmlsingle/#using-boot-structuring-your-code</a:t>
            </a:r>
            <a:endParaRPr lang="en-US" altLang="ko-KR" sz="140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ko-KR" altLang="en-US" sz="160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6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	- </a:t>
            </a:r>
            <a:r>
              <a:rPr lang="ko-KR" altLang="en-US" sz="16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메이븐 </a:t>
            </a:r>
            <a:r>
              <a:rPr lang="ko-KR" altLang="en-US" sz="1600" b="1">
                <a:latin typeface="나눔고딕" panose="020D0604000000000000" pitchFamily="50" charset="-127"/>
                <a:ea typeface="나눔고딕" panose="020D0604000000000000" pitchFamily="50" charset="-127"/>
              </a:rPr>
              <a:t>기본 프로젝트 구조와 </a:t>
            </a:r>
            <a:r>
              <a:rPr lang="ko-KR" altLang="en-US" sz="16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동일</a:t>
            </a:r>
            <a:endParaRPr lang="en-US" altLang="ko-KR" sz="1600" b="1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/>
            <a:r>
              <a:rPr lang="en-US" altLang="ko-KR" sz="1600" b="1">
                <a:latin typeface="나눔고딕" panose="020D0604000000000000" pitchFamily="50" charset="-127"/>
                <a:ea typeface="나눔고딕" panose="020D0604000000000000" pitchFamily="50" charset="-127"/>
              </a:rPr>
              <a:t>	 </a:t>
            </a:r>
            <a:r>
              <a:rPr lang="en-US" altLang="ko-KR" sz="16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      </a:t>
            </a:r>
            <a:r>
              <a:rPr lang="ko-KR" altLang="en-US" sz="12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● </a:t>
            </a:r>
            <a:r>
              <a:rPr lang="ko-KR" altLang="en-US" sz="12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소스 코드 </a:t>
            </a:r>
            <a:r>
              <a:rPr lang="en-US" altLang="ko-KR" sz="12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(src\main\java)</a:t>
            </a:r>
          </a:p>
          <a:p>
            <a:pPr lvl="3"/>
            <a:r>
              <a:rPr lang="en-US" altLang="ko-KR" sz="12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● </a:t>
            </a:r>
            <a:r>
              <a:rPr lang="ko-KR" altLang="en-US" sz="12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소스 리소스 </a:t>
            </a:r>
            <a:r>
              <a:rPr lang="en-US" altLang="ko-KR" sz="12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(src\main\resource)</a:t>
            </a:r>
          </a:p>
          <a:p>
            <a:pPr lvl="3"/>
            <a:r>
              <a:rPr lang="en-US" altLang="ko-KR" sz="12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● </a:t>
            </a:r>
            <a:r>
              <a:rPr lang="ko-KR" altLang="en-US" sz="12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테스트 코드 </a:t>
            </a:r>
            <a:r>
              <a:rPr lang="en-US" altLang="ko-KR" sz="12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(src\test\java)</a:t>
            </a:r>
          </a:p>
          <a:p>
            <a:pPr lvl="3"/>
            <a:r>
              <a:rPr lang="en-US" altLang="ko-KR" sz="12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● </a:t>
            </a:r>
            <a:r>
              <a:rPr lang="ko-KR" altLang="en-US" sz="12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테스트 리소스 </a:t>
            </a:r>
            <a:r>
              <a:rPr lang="en-US" altLang="ko-KR" sz="12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(src\test\resource</a:t>
            </a:r>
            <a:r>
              <a:rPr lang="en-US" altLang="ko-KR" sz="12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pPr lvl="3"/>
            <a:endParaRPr lang="en-US" altLang="ko-KR" sz="1200" b="1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2"/>
            <a:r>
              <a:rPr lang="en-US" altLang="ko-KR" sz="16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6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메인 </a:t>
            </a:r>
            <a:r>
              <a:rPr lang="ko-KR" altLang="en-US" sz="1600" b="1">
                <a:latin typeface="나눔고딕" panose="020D0604000000000000" pitchFamily="50" charset="-127"/>
                <a:ea typeface="나눔고딕" panose="020D0604000000000000" pitchFamily="50" charset="-127"/>
              </a:rPr>
              <a:t>애플리케이션 위치</a:t>
            </a:r>
          </a:p>
          <a:p>
            <a:pPr lvl="2"/>
            <a:r>
              <a:rPr lang="en-US" altLang="ko-KR" sz="14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4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   </a:t>
            </a:r>
            <a:r>
              <a:rPr lang="ko-KR" altLang="en-US" sz="12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● </a:t>
            </a:r>
            <a:r>
              <a:rPr lang="ko-KR" altLang="en-US" sz="12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기본 패키지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60512" y="509771"/>
            <a:ext cx="87129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200" b="1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 부트 </a:t>
            </a:r>
            <a:r>
              <a:rPr lang="ko-KR" altLang="en-US" sz="32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시작하기</a:t>
            </a:r>
            <a:endParaRPr lang="ko-KR" altLang="en-US" sz="3200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50344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360712" y="692696"/>
            <a:ext cx="6192688" cy="50475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endParaRPr lang="en-US" altLang="ko-KR" sz="18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b="1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@Profile </a:t>
            </a:r>
            <a:r>
              <a:rPr lang="ko-KR" altLang="en-US" b="1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애노테이션은 어디에</a:t>
            </a:r>
            <a:r>
              <a:rPr lang="en-US" altLang="ko-KR" b="1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@Configuration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8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@Component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16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b="1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어떤 프로파일을 활성화 할 것인가</a:t>
            </a:r>
            <a:r>
              <a:rPr lang="en-US" altLang="ko-KR" b="1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8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spring.profiles.active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8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b="1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어떤 프로파일을 추가할 것인가</a:t>
            </a:r>
            <a:r>
              <a:rPr lang="en-US" altLang="ko-KR" b="1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8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spring.profiles.include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8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b="1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프로파일용 프로퍼티</a:t>
            </a:r>
            <a:endParaRPr lang="en-US" altLang="ko-KR" b="1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8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application-{profile}.properties</a:t>
            </a:r>
          </a:p>
        </p:txBody>
      </p:sp>
    </p:spTree>
    <p:extLst>
      <p:ext uri="{BB962C8B-B14F-4D97-AF65-F5344CB8AC3E}">
        <p14:creationId xmlns:p14="http://schemas.microsoft.com/office/powerpoint/2010/main" val="1689100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936776" y="2060848"/>
            <a:ext cx="3613489" cy="20497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228720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6656" y="2060848"/>
            <a:ext cx="6211167" cy="346758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576736" y="980728"/>
            <a:ext cx="43944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View Template Engine</a:t>
            </a:r>
            <a:endParaRPr lang="ko-KR" altLang="en-US" sz="32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3914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416496" y="836712"/>
            <a:ext cx="9145016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eaLnBrk="1" latinLnBrk="1" hangingPunct="1">
              <a:lnSpc>
                <a:spcPct val="150000"/>
              </a:lnSpc>
              <a:defRPr/>
            </a:pPr>
            <a:r>
              <a:rPr lang="en-US" altLang="ko-KR" sz="18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JSP</a:t>
            </a:r>
            <a:r>
              <a:rPr lang="ko-KR" altLang="en-US" sz="18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한계</a:t>
            </a:r>
          </a:p>
          <a:p>
            <a:pPr marL="971550" lvl="1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ko-KR" altLang="en-US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순수한 </a:t>
            </a:r>
            <a:r>
              <a:rPr lang="en-US" altLang="ko-KR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HTML</a:t>
            </a:r>
            <a:r>
              <a:rPr lang="ko-KR" altLang="en-US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 아닌 것이 </a:t>
            </a:r>
            <a:r>
              <a:rPr lang="en-US" altLang="ko-KR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jsp </a:t>
            </a:r>
            <a:r>
              <a:rPr lang="ko-KR" altLang="en-US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한계</a:t>
            </a:r>
            <a:endParaRPr lang="en-US" altLang="ko-KR" sz="14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71550" lvl="1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ko-KR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JSP</a:t>
            </a:r>
            <a:r>
              <a:rPr lang="ko-KR" altLang="en-US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는 </a:t>
            </a:r>
            <a:r>
              <a:rPr lang="en-US" altLang="ko-KR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HTML</a:t>
            </a:r>
            <a:r>
              <a:rPr lang="ko-KR" altLang="en-US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 서버의 기능적 관련 기술들에 의존하여 단독으로 프론트 엔드 개발을 할수 없다</a:t>
            </a:r>
            <a:endParaRPr lang="en-US" altLang="ko-KR" sz="14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71550" lvl="1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ko-KR" altLang="en-US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차세대  </a:t>
            </a:r>
            <a:r>
              <a:rPr lang="en-US" altLang="ko-KR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WAS (Jboss </a:t>
            </a:r>
            <a:r>
              <a:rPr lang="ko-KR" altLang="en-US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</a:t>
            </a:r>
            <a:r>
              <a:rPr lang="en-US" altLang="ko-KR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Undertow) </a:t>
            </a:r>
            <a:r>
              <a:rPr lang="ko-KR" altLang="en-US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에서는 </a:t>
            </a:r>
            <a:r>
              <a:rPr lang="en-US" altLang="ko-KR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JSP </a:t>
            </a:r>
            <a:r>
              <a:rPr lang="ko-KR" altLang="en-US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지원하지 않는다</a:t>
            </a:r>
            <a:endParaRPr lang="en-US" altLang="ko-KR" sz="18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28600" eaLnBrk="1" latinLnBrk="1" hangingPunct="1">
              <a:lnSpc>
                <a:spcPct val="150000"/>
              </a:lnSpc>
              <a:defRPr/>
            </a:pPr>
            <a:r>
              <a:rPr lang="en-US" altLang="ko-KR" sz="18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Thymeleaf </a:t>
            </a:r>
            <a:r>
              <a:rPr lang="ko-KR" altLang="en-US" sz="18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  <a:r>
              <a:rPr lang="en-US" altLang="ko-KR" sz="18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</a:p>
          <a:p>
            <a:pPr marL="971550" lvl="1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ko-KR" altLang="en-US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타임리프</a:t>
            </a:r>
            <a:r>
              <a:rPr lang="en-US" altLang="ko-KR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(Thymeleaf)</a:t>
            </a:r>
            <a:r>
              <a:rPr lang="ko-KR" altLang="en-US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는 </a:t>
            </a:r>
            <a:r>
              <a:rPr lang="en-US" altLang="ko-KR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Freemarker, Velocity</a:t>
            </a:r>
            <a:r>
              <a:rPr lang="ko-KR" altLang="en-US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와 같은 </a:t>
            </a:r>
            <a:r>
              <a:rPr lang="en-US" altLang="ko-KR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View Template </a:t>
            </a:r>
            <a:r>
              <a:rPr lang="en-US" altLang="ko-KR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Engine</a:t>
            </a:r>
          </a:p>
          <a:p>
            <a:pPr marL="971550" lvl="1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ko-KR" altLang="en-US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 프레임워크 </a:t>
            </a:r>
            <a:r>
              <a:rPr lang="en-US" altLang="ko-KR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MVC </a:t>
            </a:r>
            <a:r>
              <a:rPr lang="ko-KR" altLang="en-US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지원</a:t>
            </a:r>
            <a:endParaRPr lang="en-US" altLang="ko-KR" sz="18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28600" eaLnBrk="1" latinLnBrk="1" hangingPunct="1">
              <a:lnSpc>
                <a:spcPct val="150000"/>
              </a:lnSpc>
              <a:defRPr/>
            </a:pPr>
            <a:r>
              <a:rPr lang="ko-KR" altLang="en-US" sz="18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다른 </a:t>
            </a:r>
            <a:r>
              <a:rPr lang="ko-KR" altLang="en-US" sz="18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템플릿 엔진들과는 차별화되는 </a:t>
            </a:r>
            <a:r>
              <a:rPr lang="ko-KR" altLang="en-US" sz="18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장점</a:t>
            </a:r>
            <a:endParaRPr lang="en-US" altLang="ko-KR" sz="1800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71550" lvl="1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ko-KR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Natural Templates - HTML </a:t>
            </a:r>
            <a:r>
              <a:rPr lang="ko-KR" altLang="en-US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형식을 그대로 따르고 브라우저에서 그대로 확인가능</a:t>
            </a:r>
            <a:endParaRPr lang="en-US" altLang="ko-KR" sz="14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71550" lvl="1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ko-KR" altLang="en-US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서버상에서 </a:t>
            </a:r>
            <a:r>
              <a:rPr lang="ko-KR" altLang="en-US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동작하지 않아도 된다</a:t>
            </a:r>
            <a:r>
              <a:rPr lang="en-US" altLang="ko-KR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971550" lvl="1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ko-KR" altLang="en-US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전체적인 마크업 구조를 흐트려트리지 않는다</a:t>
            </a:r>
            <a:r>
              <a:rPr lang="en-US" altLang="ko-KR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971550" lvl="1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ko-KR" altLang="en-US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형태가 </a:t>
            </a:r>
            <a:r>
              <a:rPr lang="ko-KR" altLang="en-US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자연스럽고 태그 라이브러리에 의존하지 않는다</a:t>
            </a:r>
            <a:r>
              <a:rPr lang="en-US" altLang="ko-KR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971550" lvl="1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ko-KR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HTML</a:t>
            </a:r>
            <a:r>
              <a:rPr lang="ko-KR" altLang="en-US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 사용 가능한 곳에서는 언제든 편집하거나 렌더링 할 수 있다</a:t>
            </a:r>
            <a:r>
              <a:rPr lang="en-US" altLang="ko-KR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971550" lvl="1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ko-KR" altLang="en-US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그리고 서블릿 스펙과 관계가 없으므로 </a:t>
            </a:r>
            <a:r>
              <a:rPr lang="en-US" altLang="ko-KR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Thymeleaf </a:t>
            </a:r>
            <a:r>
              <a:rPr lang="ko-KR" altLang="en-US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템플릿은 </a:t>
            </a:r>
            <a:r>
              <a:rPr lang="en-US" altLang="ko-KR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JSP</a:t>
            </a:r>
            <a:r>
              <a:rPr lang="ko-KR" altLang="en-US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 </a:t>
            </a:r>
            <a:r>
              <a:rPr lang="ko-KR" altLang="en-US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사용될 </a:t>
            </a:r>
            <a:r>
              <a:rPr lang="ko-KR" altLang="en-US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수 없는 곳에서도 사용된다</a:t>
            </a:r>
            <a:r>
              <a:rPr lang="en-US" altLang="ko-KR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726906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936776" y="2060848"/>
            <a:ext cx="3613489" cy="20497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285034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2576736" y="2276872"/>
            <a:ext cx="4632087" cy="1517341"/>
            <a:chOff x="3152800" y="2692134"/>
            <a:chExt cx="4632087" cy="1517341"/>
          </a:xfrm>
        </p:grpSpPr>
        <p:sp>
          <p:nvSpPr>
            <p:cNvPr id="3" name="TextBox 2"/>
            <p:cNvSpPr txBox="1"/>
            <p:nvPr/>
          </p:nvSpPr>
          <p:spPr>
            <a:xfrm>
              <a:off x="3152800" y="2692134"/>
              <a:ext cx="4632087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000" b="1" dirty="0" smtClean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Spring Test</a:t>
              </a:r>
              <a:endParaRPr lang="ko-KR" altLang="en-US" sz="60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3224808" y="3717032"/>
              <a:ext cx="4013406" cy="49244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600" b="1" dirty="0" smtClean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Test Driven Development</a:t>
              </a:r>
              <a:endParaRPr lang="ko-KR" altLang="en-US" sz="26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36831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496" y="1124744"/>
            <a:ext cx="4104456" cy="4289115"/>
          </a:xfrm>
          <a:prstGeom prst="rect">
            <a:avLst/>
          </a:prstGeom>
        </p:spPr>
      </p:pic>
      <p:sp>
        <p:nvSpPr>
          <p:cNvPr id="7" name="TextBox 8"/>
          <p:cNvSpPr txBox="1">
            <a:spLocks noChangeArrowheads="1"/>
          </p:cNvSpPr>
          <p:nvPr/>
        </p:nvSpPr>
        <p:spPr bwMode="auto">
          <a:xfrm>
            <a:off x="3584848" y="1268760"/>
            <a:ext cx="6105128" cy="3046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60000"/>
              </a:spcBef>
              <a:buClr>
                <a:schemeClr val="folHlink"/>
              </a:buClr>
              <a:buFont typeface="Wingdings" panose="05000000000000000000" pitchFamily="2" charset="2"/>
              <a:buChar char="•"/>
              <a:defRPr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8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>
              <a:spcBef>
                <a:spcPct val="25000"/>
              </a:spcBef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marL="1314450" lvl="2" indent="-171450" eaLnBrk="1" latinLnBrk="1" hangingPunct="1">
              <a:lnSpc>
                <a:spcPct val="200000"/>
              </a:lnSpc>
              <a:spcBef>
                <a:spcPct val="0"/>
              </a:spcBef>
              <a:buClrTx/>
              <a:defRPr/>
            </a:pPr>
            <a:r>
              <a:rPr lang="en-US" altLang="ko-KR" sz="16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RED </a:t>
            </a:r>
            <a:r>
              <a:rPr lang="en-US" altLang="ko-KR" sz="16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6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단계</a:t>
            </a:r>
            <a:endParaRPr lang="en-US" altLang="ko-KR" sz="1600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71650" lvl="3" indent="-171450" eaLnBrk="1" latinLnBrk="1" hangingPunct="1">
              <a:lnSpc>
                <a:spcPct val="200000"/>
              </a:lnSpc>
              <a:spcBef>
                <a:spcPct val="0"/>
              </a:spcBef>
              <a:defRPr/>
            </a:pPr>
            <a:r>
              <a:rPr lang="ko-KR" altLang="en-US" sz="16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문제를 </a:t>
            </a:r>
            <a:r>
              <a:rPr lang="ko-KR" altLang="en-US" sz="16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정의하는 것에 집중한다</a:t>
            </a:r>
            <a:r>
              <a:rPr lang="en-US" altLang="ko-KR" sz="16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en-US" altLang="ko-KR" sz="16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314450" lvl="2" indent="-171450" eaLnBrk="1" latinLnBrk="1" hangingPunct="1">
              <a:lnSpc>
                <a:spcPct val="200000"/>
              </a:lnSpc>
              <a:spcBef>
                <a:spcPct val="0"/>
              </a:spcBef>
              <a:buClrTx/>
              <a:defRPr/>
            </a:pPr>
            <a:r>
              <a:rPr lang="en-US" altLang="ko-KR" sz="1600" b="1" dirty="0">
                <a:solidFill>
                  <a:srgbClr val="92D0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Green 2</a:t>
            </a:r>
            <a:r>
              <a:rPr lang="ko-KR" altLang="en-US" sz="1600" b="1" dirty="0" smtClean="0">
                <a:solidFill>
                  <a:srgbClr val="92D0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단계</a:t>
            </a:r>
            <a:endParaRPr lang="en-US" altLang="ko-KR" sz="1600" b="1" dirty="0" smtClean="0">
              <a:solidFill>
                <a:srgbClr val="92D05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71650" lvl="3" indent="-171450" eaLnBrk="1" latinLnBrk="1" hangingPunct="1">
              <a:lnSpc>
                <a:spcPct val="200000"/>
              </a:lnSpc>
              <a:spcBef>
                <a:spcPct val="0"/>
              </a:spcBef>
              <a:defRPr/>
            </a:pPr>
            <a:r>
              <a:rPr lang="ko-KR" altLang="en-US" sz="16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그 </a:t>
            </a:r>
            <a:r>
              <a:rPr lang="ko-KR" altLang="en-US" sz="16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문제를 해결하는데 집중한다</a:t>
            </a:r>
            <a:r>
              <a:rPr lang="en-US" altLang="ko-KR" sz="16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en-US" altLang="ko-KR" sz="16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314450" lvl="2" indent="-171450" eaLnBrk="1" latinLnBrk="1" hangingPunct="1">
              <a:lnSpc>
                <a:spcPct val="200000"/>
              </a:lnSpc>
              <a:spcBef>
                <a:spcPct val="0"/>
              </a:spcBef>
              <a:buClrTx/>
              <a:defRPr/>
            </a:pPr>
            <a:r>
              <a:rPr lang="en-US" altLang="ko-KR" sz="1600" b="1" dirty="0">
                <a:solidFill>
                  <a:srgbClr val="918B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Refactor 3</a:t>
            </a:r>
            <a:r>
              <a:rPr lang="ko-KR" altLang="en-US" sz="1600" b="1" dirty="0" smtClean="0">
                <a:solidFill>
                  <a:srgbClr val="918B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단계</a:t>
            </a:r>
            <a:endParaRPr lang="en-US" altLang="ko-KR" sz="1600" b="1" dirty="0" smtClean="0">
              <a:solidFill>
                <a:srgbClr val="918BF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71650" lvl="3" indent="-171450" eaLnBrk="1" latinLnBrk="1" hangingPunct="1">
              <a:lnSpc>
                <a:spcPct val="200000"/>
              </a:lnSpc>
              <a:spcBef>
                <a:spcPct val="0"/>
              </a:spcBef>
              <a:defRPr/>
            </a:pPr>
            <a:r>
              <a:rPr lang="ko-KR" altLang="en-US" sz="16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작성한 </a:t>
            </a:r>
            <a:r>
              <a:rPr lang="ko-KR" altLang="en-US" sz="16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코드를 </a:t>
            </a:r>
            <a:r>
              <a:rPr lang="en-US" altLang="ko-KR" sz="16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Clean </a:t>
            </a:r>
            <a:r>
              <a:rPr lang="en-US" altLang="ko-KR" sz="16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Up </a:t>
            </a:r>
            <a:r>
              <a:rPr lang="ko-KR" altLang="en-US" sz="16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하는 </a:t>
            </a:r>
            <a:r>
              <a:rPr lang="ko-KR" altLang="en-US" sz="16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것에 집중한다</a:t>
            </a:r>
            <a:r>
              <a:rPr lang="en-US" altLang="ko-KR" sz="16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en-US" altLang="ko-KR" sz="16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11710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848544" y="548680"/>
            <a:ext cx="8352928" cy="57554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endParaRPr lang="en-US" altLang="ko-KR" sz="18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b="1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@SpringBootTest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@</a:t>
            </a:r>
            <a:r>
              <a:rPr lang="en-US" altLang="ko-KR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RunWith(SpringRunner.class)</a:t>
            </a:r>
            <a:r>
              <a:rPr lang="ko-KR" altLang="en-US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랑 같이 써야 함</a:t>
            </a:r>
            <a:r>
              <a:rPr lang="en-US" altLang="ko-KR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빈 </a:t>
            </a:r>
            <a:r>
              <a:rPr lang="ko-KR" altLang="en-US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설정 파일은 설정을 안해주나</a:t>
            </a:r>
            <a:r>
              <a:rPr lang="en-US" altLang="ko-KR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 </a:t>
            </a:r>
            <a:r>
              <a:rPr lang="ko-KR" altLang="en-US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알아서 찾습니다</a:t>
            </a:r>
            <a:r>
              <a:rPr lang="en-US" altLang="ko-KR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(@SpringBootApplication)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16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b="1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webEnvironment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MOCK: mock servlet environment. </a:t>
            </a:r>
            <a:r>
              <a:rPr lang="ko-KR" altLang="en-US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내장 톰캣 구동 안 함</a:t>
            </a:r>
            <a:r>
              <a:rPr lang="en-US" altLang="ko-KR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RANDON_PORT</a:t>
            </a:r>
            <a:r>
              <a:rPr lang="en-US" altLang="ko-KR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DEFINED_PORT: </a:t>
            </a:r>
            <a:r>
              <a:rPr lang="ko-KR" altLang="en-US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내장 톰캣 사용 함</a:t>
            </a:r>
            <a:r>
              <a:rPr lang="en-US" altLang="ko-KR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NONE</a:t>
            </a:r>
            <a:r>
              <a:rPr lang="en-US" altLang="ko-KR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서블릿 환경 제공 안 함</a:t>
            </a:r>
            <a:r>
              <a:rPr lang="en-US" altLang="ko-KR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18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b="1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@MockBean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ApplicationContext</a:t>
            </a:r>
            <a:r>
              <a:rPr lang="ko-KR" altLang="en-US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 들어있는 빈을 </a:t>
            </a:r>
            <a:r>
              <a:rPr lang="en-US" altLang="ko-KR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Mock</a:t>
            </a:r>
            <a:r>
              <a:rPr lang="ko-KR" altLang="en-US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으로 만든 객체로 교체 함</a:t>
            </a:r>
            <a:r>
              <a:rPr lang="en-US" altLang="ko-KR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모든 </a:t>
            </a:r>
            <a:r>
              <a:rPr lang="en-US" altLang="ko-KR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@Test </a:t>
            </a:r>
            <a:r>
              <a:rPr lang="ko-KR" altLang="en-US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마다 자동으로 리셋</a:t>
            </a:r>
            <a:r>
              <a:rPr lang="en-US" altLang="ko-KR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18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b="1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슬라이스 테스트</a:t>
            </a:r>
            <a:endParaRPr lang="en-US" altLang="ko-KR" b="1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레이어 별로 잘라서 테스트하고 싶을 때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@</a:t>
            </a:r>
            <a:r>
              <a:rPr lang="en-US" altLang="ko-KR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JsonTest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@</a:t>
            </a:r>
            <a:r>
              <a:rPr lang="en-US" altLang="ko-KR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WebMvcTest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@</a:t>
            </a:r>
            <a:r>
              <a:rPr lang="en-US" altLang="ko-KR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WebFluxTest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@</a:t>
            </a:r>
            <a:r>
              <a:rPr lang="en-US" altLang="ko-KR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DataJpaTest</a:t>
            </a:r>
          </a:p>
        </p:txBody>
      </p:sp>
    </p:spTree>
    <p:extLst>
      <p:ext uri="{BB962C8B-B14F-4D97-AF65-F5344CB8AC3E}">
        <p14:creationId xmlns:p14="http://schemas.microsoft.com/office/powerpoint/2010/main" val="1343325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936776" y="2060848"/>
            <a:ext cx="3613489" cy="20497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24009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360712" y="2204864"/>
            <a:ext cx="495199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6000" b="1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각종 기술 연동</a:t>
            </a:r>
            <a:endParaRPr lang="en-US" altLang="ko-KR" sz="6000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15026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936776" y="2060848"/>
            <a:ext cx="3613489" cy="20497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458712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280592" y="1052736"/>
            <a:ext cx="770485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4800" b="1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Web </a:t>
            </a:r>
            <a:r>
              <a:rPr lang="en-US" altLang="ko-KR" sz="48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MVC</a:t>
            </a:r>
          </a:p>
          <a:p>
            <a:pPr marL="857250" indent="-8572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4800" b="1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Security</a:t>
            </a:r>
          </a:p>
          <a:p>
            <a:pPr marL="857250" indent="-8572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4800" b="1">
                <a:solidFill>
                  <a:srgbClr val="92D0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</a:t>
            </a:r>
            <a:r>
              <a:rPr lang="en-US" altLang="ko-KR" sz="4800" b="1" smtClean="0">
                <a:solidFill>
                  <a:srgbClr val="92D0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Data </a:t>
            </a:r>
            <a:r>
              <a:rPr lang="en-US" altLang="ko-KR" sz="4800" b="1" smtClean="0">
                <a:solidFill>
                  <a:srgbClr val="92D0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JPA</a:t>
            </a:r>
          </a:p>
          <a:p>
            <a:pPr marL="857250" indent="-8572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4800" b="1" smtClean="0">
                <a:solidFill>
                  <a:srgbClr val="918B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REST API</a:t>
            </a:r>
            <a:endParaRPr lang="en-US" altLang="ko-KR" sz="4800" b="1">
              <a:solidFill>
                <a:srgbClr val="918BF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08158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936776" y="2060848"/>
            <a:ext cx="3613489" cy="20497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4261467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object 8"/>
          <p:cNvSpPr txBox="1"/>
          <p:nvPr/>
        </p:nvSpPr>
        <p:spPr>
          <a:xfrm>
            <a:off x="2504728" y="692696"/>
            <a:ext cx="5590440" cy="7950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207770" algn="ctr">
              <a:lnSpc>
                <a:spcPct val="90000"/>
              </a:lnSpc>
              <a:spcBef>
                <a:spcPts val="745"/>
              </a:spcBef>
            </a:pPr>
            <a:r>
              <a:rPr sz="3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스프링부트</a:t>
            </a:r>
            <a:r>
              <a:rPr lang="ko-KR" altLang="en-US" sz="3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입문 서적들</a:t>
            </a:r>
            <a:endParaRPr lang="en-US" altLang="ko-KR" sz="3200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12700" marR="1207770" algn="ctr">
              <a:lnSpc>
                <a:spcPct val="90000"/>
              </a:lnSpc>
              <a:spcBef>
                <a:spcPts val="745"/>
              </a:spcBef>
            </a:pPr>
            <a:r>
              <a:rPr lang="ko-KR" altLang="en-US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최소한 </a:t>
            </a:r>
            <a:r>
              <a:rPr lang="en-US" altLang="ko-KR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1</a:t>
            </a:r>
            <a:r>
              <a:rPr lang="ko-KR" altLang="en-US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개는 꼭 정독 하자 </a:t>
            </a:r>
            <a:r>
              <a:rPr lang="en-US" altLang="ko-KR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!!</a:t>
            </a:r>
            <a:endParaRPr sz="18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672" y="1628800"/>
            <a:ext cx="5577347" cy="4446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76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349996" y="692696"/>
            <a:ext cx="433323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 연계 기술들</a:t>
            </a:r>
            <a:endParaRPr lang="ko-KR" altLang="en-US" sz="4000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496" y="1700808"/>
            <a:ext cx="5088566" cy="381642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817096" y="1700808"/>
            <a:ext cx="299633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Data JPA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REST API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Security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Thymeleaf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Test</a:t>
            </a:r>
          </a:p>
        </p:txBody>
      </p:sp>
    </p:spTree>
    <p:extLst>
      <p:ext uri="{BB962C8B-B14F-4D97-AF65-F5344CB8AC3E}">
        <p14:creationId xmlns:p14="http://schemas.microsoft.com/office/powerpoint/2010/main" val="3236274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432720" y="2780928"/>
            <a:ext cx="522745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Data JPA</a:t>
            </a:r>
            <a:endParaRPr lang="ko-KR" altLang="en-US" sz="20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560" y="2656000"/>
            <a:ext cx="1173187" cy="1173187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6465168" y="2611651"/>
            <a:ext cx="205614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Java </a:t>
            </a:r>
            <a:r>
              <a:rPr lang="en-US" altLang="ko-KR" sz="16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Persistence </a:t>
            </a:r>
            <a:r>
              <a:rPr lang="en-US" altLang="ko-KR" sz="16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API</a:t>
            </a:r>
            <a:endParaRPr lang="ko-KR" altLang="en-US" sz="16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41397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203" y="3356992"/>
            <a:ext cx="3303714" cy="245302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480" y="764704"/>
            <a:ext cx="3195161" cy="2453022"/>
          </a:xfrm>
          <a:prstGeom prst="rect">
            <a:avLst/>
          </a:prstGeom>
        </p:spPr>
      </p:pic>
      <p:sp>
        <p:nvSpPr>
          <p:cNvPr id="7" name="Text Box 216"/>
          <p:cNvSpPr txBox="1">
            <a:spLocks noChangeArrowheads="1"/>
          </p:cNvSpPr>
          <p:nvPr/>
        </p:nvSpPr>
        <p:spPr bwMode="auto">
          <a:xfrm>
            <a:off x="4052771" y="4293096"/>
            <a:ext cx="5205606" cy="13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5769" tIns="47885" rIns="95769" bIns="47885">
            <a:spAutoFit/>
          </a:bodyPr>
          <a:lstStyle>
            <a:lvl1pPr marL="90488" indent="-90488" defTabSz="957263">
              <a:spcBef>
                <a:spcPct val="60000"/>
              </a:spcBef>
              <a:buClr>
                <a:schemeClr val="folHlink"/>
              </a:buClr>
              <a:buFont typeface="Wingdings" panose="05000000000000000000" pitchFamily="2" charset="2"/>
              <a:buChar char="•"/>
              <a:defRPr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 defTabSz="957263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 defTabSz="957263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 defTabSz="957263">
              <a:spcBef>
                <a:spcPct val="20000"/>
              </a:spcBef>
              <a:buSzPct val="8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 defTabSz="957263">
              <a:spcBef>
                <a:spcPct val="25000"/>
              </a:spcBef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algn="ctr" eaLnBrk="1" latinLnBrk="1" hangingPunct="1">
              <a:lnSpc>
                <a:spcPct val="150000"/>
              </a:lnSpc>
              <a:spcBef>
                <a:spcPct val="0"/>
              </a:spcBef>
              <a:spcAft>
                <a:spcPct val="100000"/>
              </a:spcAft>
              <a:buClrTx/>
              <a:buFontTx/>
              <a:buNone/>
            </a:pPr>
            <a:r>
              <a:rPr lang="ko-KR" altLang="en-US" sz="18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글로벌 기업 및 국내 메이저 기업은 </a:t>
            </a:r>
            <a:r>
              <a:rPr lang="en-US" altLang="ko-KR" sz="18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8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18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점차적으로 </a:t>
            </a:r>
            <a:r>
              <a:rPr lang="en-US" altLang="ko-KR" sz="18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JPA</a:t>
            </a:r>
            <a:r>
              <a:rPr lang="ko-KR" altLang="en-US" sz="18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를 적극 활용하고 있으며</a:t>
            </a:r>
            <a:r>
              <a:rPr lang="en-US" altLang="ko-KR" sz="18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br>
              <a:rPr lang="en-US" altLang="ko-KR" sz="18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8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Mybatis</a:t>
            </a:r>
            <a:r>
              <a:rPr lang="ko-KR" altLang="en-US" sz="18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의 비중을 계속해서 줄여가고 있다</a:t>
            </a:r>
            <a:endParaRPr lang="en-US" altLang="ko-KR" sz="1800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2731" y="799519"/>
            <a:ext cx="5925687" cy="2650630"/>
          </a:xfrm>
          <a:prstGeom prst="rect">
            <a:avLst/>
          </a:prstGeom>
        </p:spPr>
      </p:pic>
      <p:sp>
        <p:nvSpPr>
          <p:cNvPr id="11" name="Text Box 216"/>
          <p:cNvSpPr txBox="1">
            <a:spLocks noChangeArrowheads="1"/>
          </p:cNvSpPr>
          <p:nvPr/>
        </p:nvSpPr>
        <p:spPr bwMode="auto">
          <a:xfrm>
            <a:off x="4232920" y="3463356"/>
            <a:ext cx="5230966" cy="4229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5769" tIns="47885" rIns="95769" bIns="47885">
            <a:spAutoFit/>
          </a:bodyPr>
          <a:lstStyle>
            <a:lvl1pPr marL="90488" indent="-90488" defTabSz="957263">
              <a:spcBef>
                <a:spcPct val="60000"/>
              </a:spcBef>
              <a:buClr>
                <a:schemeClr val="folHlink"/>
              </a:buClr>
              <a:buFont typeface="Wingdings" panose="05000000000000000000" pitchFamily="2" charset="2"/>
              <a:buChar char="•"/>
              <a:defRPr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 defTabSz="957263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 defTabSz="957263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 defTabSz="957263">
              <a:spcBef>
                <a:spcPct val="20000"/>
              </a:spcBef>
              <a:buSzPct val="8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 defTabSz="957263">
              <a:spcBef>
                <a:spcPct val="25000"/>
              </a:spcBef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algn="ctr" eaLnBrk="1" latinLnBrk="1" hangingPunct="1">
              <a:lnSpc>
                <a:spcPct val="150000"/>
              </a:lnSpc>
              <a:spcBef>
                <a:spcPct val="0"/>
              </a:spcBef>
              <a:spcAft>
                <a:spcPct val="100000"/>
              </a:spcAft>
              <a:buClrTx/>
              <a:buFontTx/>
              <a:buNone/>
            </a:pPr>
            <a:r>
              <a:rPr lang="en-US" altLang="ko-KR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2015</a:t>
            </a:r>
            <a:r>
              <a:rPr lang="ko-KR" altLang="en-US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년 전 세계 </a:t>
            </a:r>
            <a:r>
              <a:rPr lang="en-US" altLang="ko-KR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Java Persistence </a:t>
            </a:r>
            <a:r>
              <a:rPr lang="ko-KR" altLang="en-US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 분포율</a:t>
            </a:r>
            <a:endParaRPr lang="en-US" altLang="ko-KR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70721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TextBox 8"/>
          <p:cNvSpPr txBox="1">
            <a:spLocks noChangeArrowheads="1"/>
          </p:cNvSpPr>
          <p:nvPr/>
        </p:nvSpPr>
        <p:spPr bwMode="auto">
          <a:xfrm>
            <a:off x="1280592" y="764704"/>
            <a:ext cx="6840760" cy="4832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60000"/>
              </a:spcBef>
              <a:buClr>
                <a:schemeClr val="folHlink"/>
              </a:buClr>
              <a:buFont typeface="Wingdings" panose="05000000000000000000" pitchFamily="2" charset="2"/>
              <a:buChar char="•"/>
              <a:defRPr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8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>
              <a:spcBef>
                <a:spcPct val="25000"/>
              </a:spcBef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marL="914400" lvl="1" indent="-171450" eaLnBrk="1" latinLnBrk="1" hangingPunct="1">
              <a:lnSpc>
                <a:spcPct val="20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l"/>
              <a:defRPr/>
            </a:pPr>
            <a:r>
              <a:rPr lang="ko-KR" altLang="en-US" sz="18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8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왜 </a:t>
            </a:r>
            <a:r>
              <a:rPr lang="en-US" altLang="ko-KR" sz="28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JPA</a:t>
            </a:r>
            <a:r>
              <a:rPr lang="ko-KR" altLang="en-US" sz="28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</a:t>
            </a:r>
            <a:r>
              <a:rPr lang="ko-KR" altLang="en-US" sz="28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 해야 </a:t>
            </a:r>
            <a:r>
              <a:rPr lang="ko-KR" altLang="en-US" sz="28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하는가</a:t>
            </a:r>
            <a:r>
              <a:rPr lang="en-US" altLang="ko-KR" sz="28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  <a:endParaRPr lang="en-US" altLang="ko-KR" sz="2800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314450" lvl="2" indent="-171450" eaLnBrk="1" latinLnBrk="1" hangingPunct="1">
              <a:lnSpc>
                <a:spcPct val="200000"/>
              </a:lnSpc>
              <a:spcBef>
                <a:spcPct val="0"/>
              </a:spcBef>
              <a:buClrTx/>
              <a:defRPr/>
            </a:pPr>
            <a:r>
              <a:rPr lang="en-US" altLang="ko-KR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SQL </a:t>
            </a:r>
            <a:r>
              <a:rPr lang="ko-KR" altLang="en-US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중심적인 개발에서 객체 중심으로 개발</a:t>
            </a:r>
          </a:p>
          <a:p>
            <a:pPr marL="1314450" lvl="2" indent="-171450" eaLnBrk="1" latinLnBrk="1" hangingPunct="1">
              <a:lnSpc>
                <a:spcPct val="200000"/>
              </a:lnSpc>
              <a:spcBef>
                <a:spcPct val="0"/>
              </a:spcBef>
              <a:buClrTx/>
              <a:defRPr/>
            </a:pPr>
            <a:r>
              <a:rPr lang="ko-KR" altLang="en-US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생산성</a:t>
            </a:r>
          </a:p>
          <a:p>
            <a:pPr marL="1314450" lvl="2" indent="-171450" eaLnBrk="1" latinLnBrk="1" hangingPunct="1">
              <a:lnSpc>
                <a:spcPct val="200000"/>
              </a:lnSpc>
              <a:spcBef>
                <a:spcPct val="0"/>
              </a:spcBef>
              <a:buClrTx/>
              <a:defRPr/>
            </a:pPr>
            <a:r>
              <a:rPr lang="ko-KR" altLang="en-US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유지보수</a:t>
            </a:r>
          </a:p>
          <a:p>
            <a:pPr marL="1314450" lvl="2" indent="-171450" eaLnBrk="1" latinLnBrk="1" hangingPunct="1">
              <a:lnSpc>
                <a:spcPct val="200000"/>
              </a:lnSpc>
              <a:spcBef>
                <a:spcPct val="0"/>
              </a:spcBef>
              <a:buClrTx/>
              <a:defRPr/>
            </a:pPr>
            <a:r>
              <a:rPr lang="ko-KR" altLang="en-US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패러다임의 불일치 해결</a:t>
            </a:r>
          </a:p>
          <a:p>
            <a:pPr marL="1314450" lvl="2" indent="-171450" eaLnBrk="1" latinLnBrk="1" hangingPunct="1">
              <a:lnSpc>
                <a:spcPct val="200000"/>
              </a:lnSpc>
              <a:spcBef>
                <a:spcPct val="0"/>
              </a:spcBef>
              <a:buClrTx/>
              <a:defRPr/>
            </a:pPr>
            <a:r>
              <a:rPr lang="ko-KR" altLang="en-US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성능</a:t>
            </a:r>
          </a:p>
          <a:p>
            <a:pPr marL="1314450" lvl="2" indent="-171450" eaLnBrk="1" latinLnBrk="1" hangingPunct="1">
              <a:lnSpc>
                <a:spcPct val="200000"/>
              </a:lnSpc>
              <a:spcBef>
                <a:spcPct val="0"/>
              </a:spcBef>
              <a:buClrTx/>
              <a:defRPr/>
            </a:pPr>
            <a:r>
              <a:rPr lang="ko-KR" altLang="en-US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 접근 추상화와 벤더 독립성</a:t>
            </a:r>
          </a:p>
          <a:p>
            <a:pPr marL="1314450" lvl="2" indent="-171450" eaLnBrk="1" latinLnBrk="1" hangingPunct="1">
              <a:lnSpc>
                <a:spcPct val="200000"/>
              </a:lnSpc>
              <a:spcBef>
                <a:spcPct val="0"/>
              </a:spcBef>
              <a:buClrTx/>
              <a:defRPr/>
            </a:pPr>
            <a:r>
              <a:rPr lang="ko-KR" altLang="en-US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표준</a:t>
            </a:r>
            <a:endParaRPr lang="en-US" altLang="ko-KR" sz="18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38073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536" y="1988840"/>
            <a:ext cx="8496300" cy="35433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936776" y="908720"/>
            <a:ext cx="32115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JPA </a:t>
            </a:r>
            <a:r>
              <a:rPr lang="ko-KR" altLang="en-US" sz="4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구동 원리</a:t>
            </a:r>
            <a:endParaRPr lang="ko-KR" altLang="en-US" sz="40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57348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977106" y="836712"/>
            <a:ext cx="36940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JPA </a:t>
            </a:r>
            <a:r>
              <a:rPr lang="ko-KR" altLang="en-US" sz="4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영속성 이해</a:t>
            </a:r>
            <a:endParaRPr lang="ko-KR" altLang="en-US" sz="40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552" y="1700808"/>
            <a:ext cx="7901136" cy="4251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427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3"/>
          <p:cNvSpPr txBox="1">
            <a:spLocks/>
          </p:cNvSpPr>
          <p:nvPr/>
        </p:nvSpPr>
        <p:spPr>
          <a:xfrm>
            <a:off x="3368824" y="692696"/>
            <a:ext cx="3240360" cy="8438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2pPr>
            <a:lvl3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3pPr>
            <a:lvl4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4pPr>
            <a:lvl5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5pPr>
            <a:lvl6pPr marL="4572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6pPr>
            <a:lvl7pPr marL="9144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7pPr>
            <a:lvl8pPr marL="13716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8pPr>
            <a:lvl9pPr marL="18288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9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kumimoji="0" lang="en-US" altLang="ko-KR" sz="5400" kern="0" spc="-215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JPA</a:t>
            </a:r>
            <a:r>
              <a:rPr kumimoji="0" lang="ko-KR" altLang="en-US" sz="5400" kern="0" spc="-215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ko-KR" altLang="en-US" sz="5400" kern="0" spc="-215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저장</a:t>
            </a:r>
            <a:endParaRPr kumimoji="0" lang="ko-KR" altLang="en-US" sz="5400" kern="0" spc="-235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76536" y="1700808"/>
            <a:ext cx="8320232" cy="42131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89186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표지_레이아웃">
  <a:themeElements>
    <a:clrScheme name="사용자 지정 4">
      <a:dk1>
        <a:srgbClr val="00B0F0"/>
      </a:dk1>
      <a:lt1>
        <a:srgbClr val="00B0F0"/>
      </a:lt1>
      <a:dk2>
        <a:srgbClr val="85918F"/>
      </a:dk2>
      <a:lt2>
        <a:srgbClr val="DDDDDD"/>
      </a:lt2>
      <a:accent1>
        <a:srgbClr val="000000"/>
      </a:accent1>
      <a:accent2>
        <a:srgbClr val="C0C0C0"/>
      </a:accent2>
      <a:accent3>
        <a:srgbClr val="FFFFFF"/>
      </a:accent3>
      <a:accent4>
        <a:srgbClr val="000000"/>
      </a:accent4>
      <a:accent5>
        <a:srgbClr val="AAAAAA"/>
      </a:accent5>
      <a:accent6>
        <a:srgbClr val="AEAEAE"/>
      </a:accent6>
      <a:hlink>
        <a:srgbClr val="FFFFFF"/>
      </a:hlink>
      <a:folHlink>
        <a:srgbClr val="777777"/>
      </a:folHlink>
    </a:clrScheme>
    <a:fontScheme name="사용자 지정 1">
      <a:majorFont>
        <a:latin typeface="나눔고딕"/>
        <a:ea typeface="나눔고딕"/>
        <a:cs typeface=""/>
      </a:majorFont>
      <a:minorFont>
        <a:latin typeface="나눔고딕"/>
        <a:ea typeface="나눔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바탕체" pitchFamily="17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바탕체" pitchFamily="17" charset="-127"/>
          </a:defRPr>
        </a:defPPr>
      </a:lstStyle>
    </a:lnDef>
  </a:objectDefaults>
  <a:extraClrSchemeLst>
    <a:extraClrScheme>
      <a:clrScheme name="2_Blank 1">
        <a:dk1>
          <a:srgbClr val="EBE3AB"/>
        </a:dk1>
        <a:lt1>
          <a:srgbClr val="FFFFFF"/>
        </a:lt1>
        <a:dk2>
          <a:srgbClr val="003366"/>
        </a:dk2>
        <a:lt2>
          <a:srgbClr val="85918F"/>
        </a:lt2>
        <a:accent1>
          <a:srgbClr val="C1D1E0"/>
        </a:accent1>
        <a:accent2>
          <a:srgbClr val="336699"/>
        </a:accent2>
        <a:accent3>
          <a:srgbClr val="AAADB8"/>
        </a:accent3>
        <a:accent4>
          <a:srgbClr val="DADADA"/>
        </a:accent4>
        <a:accent5>
          <a:srgbClr val="DDE5ED"/>
        </a:accent5>
        <a:accent6>
          <a:srgbClr val="2D5C8A"/>
        </a:accent6>
        <a:hlink>
          <a:srgbClr val="68AE9C"/>
        </a:hlink>
        <a:folHlink>
          <a:srgbClr val="B4A42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Blank 2">
        <a:dk1>
          <a:srgbClr val="000000"/>
        </a:dk1>
        <a:lt1>
          <a:srgbClr val="FFFFFF"/>
        </a:lt1>
        <a:dk2>
          <a:srgbClr val="85918F"/>
        </a:dk2>
        <a:lt2>
          <a:srgbClr val="DDDDDD"/>
        </a:lt2>
        <a:accent1>
          <a:srgbClr val="000000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AAAAAA"/>
        </a:accent5>
        <a:accent6>
          <a:srgbClr val="AEAEAE"/>
        </a:accent6>
        <a:hlink>
          <a:srgbClr val="FFFFFF"/>
        </a:hlink>
        <a:folHlink>
          <a:srgbClr val="77777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Blank 3">
        <a:dk1>
          <a:srgbClr val="000000"/>
        </a:dk1>
        <a:lt1>
          <a:srgbClr val="FFFFFF"/>
        </a:lt1>
        <a:dk2>
          <a:srgbClr val="85918F"/>
        </a:dk2>
        <a:lt2>
          <a:srgbClr val="EBE3AB"/>
        </a:lt2>
        <a:accent1>
          <a:srgbClr val="336699"/>
        </a:accent1>
        <a:accent2>
          <a:srgbClr val="C1D1E0"/>
        </a:accent2>
        <a:accent3>
          <a:srgbClr val="FFFFFF"/>
        </a:accent3>
        <a:accent4>
          <a:srgbClr val="000000"/>
        </a:accent4>
        <a:accent5>
          <a:srgbClr val="ADB8CA"/>
        </a:accent5>
        <a:accent6>
          <a:srgbClr val="AFBDCB"/>
        </a:accent6>
        <a:hlink>
          <a:srgbClr val="68AE9C"/>
        </a:hlink>
        <a:folHlink>
          <a:srgbClr val="D1C04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12966</TotalTime>
  <Words>2330</Words>
  <Application>Microsoft Office PowerPoint</Application>
  <PresentationFormat>A4 용지(210x297mm)</PresentationFormat>
  <Paragraphs>755</Paragraphs>
  <Slides>138</Slides>
  <Notes>66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138</vt:i4>
      </vt:variant>
    </vt:vector>
  </HeadingPairs>
  <TitlesOfParts>
    <vt:vector size="149" baseType="lpstr">
      <vt:lpstr>굴림</vt:lpstr>
      <vt:lpstr>굴림</vt:lpstr>
      <vt:lpstr>나눔고딕</vt:lpstr>
      <vt:lpstr>나눔스퀘어 ExtraBold</vt:lpstr>
      <vt:lpstr>맑은 고딕</vt:lpstr>
      <vt:lpstr>맑은 고딕</vt:lpstr>
      <vt:lpstr>바탕체</vt:lpstr>
      <vt:lpstr>Arial</vt:lpstr>
      <vt:lpstr>Times New Roman</vt:lpstr>
      <vt:lpstr>Wingdings</vt:lpstr>
      <vt:lpstr>표지_레이아웃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스프링부트 이전의 자바 설정</vt:lpstr>
      <vt:lpstr>기존 MVC 설정</vt:lpstr>
      <vt:lpstr>DB 설정</vt:lpstr>
      <vt:lpstr>JPA 설정</vt:lpstr>
      <vt:lpstr>새로운 프로젝트 마다    반복 적인 설정</vt:lpstr>
      <vt:lpstr>스프링부트 에서는 어떻게 설정하는가?</vt:lpstr>
      <vt:lpstr>기존 MVC 설정</vt:lpstr>
      <vt:lpstr>스프링 부트 MVC 설정</vt:lpstr>
      <vt:lpstr>기존 DB 설정</vt:lpstr>
      <vt:lpstr>스프링 부트 DB 설정</vt:lpstr>
      <vt:lpstr>JPA 설정</vt:lpstr>
      <vt:lpstr>스프링 부트 JPA 설정</vt:lpstr>
      <vt:lpstr>PowerPoint 프레젠테이션</vt:lpstr>
      <vt:lpstr>PowerPoint 프레젠테이션</vt:lpstr>
      <vt:lpstr>PowerPoint 프레젠테이션</vt:lpstr>
      <vt:lpstr>그렇다면 자동 생성 되는  자바설정 클래스는  다 어디 에 있을 까?</vt:lpstr>
      <vt:lpstr>그 내부를 들여다 보자</vt:lpstr>
      <vt:lpstr>스프링    부트 Main</vt:lpstr>
      <vt:lpstr>스프링    부트 Main</vt:lpstr>
      <vt:lpstr>스프링    부트 Main</vt:lpstr>
      <vt:lpstr>PowerPoint 프레젠테이션</vt:lpstr>
      <vt:lpstr>PowerPoint 프레젠테이션</vt:lpstr>
      <vt:lpstr>PowerPoint 프레젠테이션</vt:lpstr>
      <vt:lpstr>@EnableAutoConfiguration</vt:lpstr>
      <vt:lpstr>@Enable*  어노테이션이란?</vt:lpstr>
      <vt:lpstr>@EnableAutoConfiguration</vt:lpstr>
      <vt:lpstr>@EnableAutoConfiguration</vt:lpstr>
      <vt:lpstr>EnableAutoConfigurationImportSelector</vt:lpstr>
      <vt:lpstr>EnableAutoConfigurationImportSelector</vt:lpstr>
      <vt:lpstr>EnableAutoConfigurationImportSelector</vt:lpstr>
      <vt:lpstr>EnableAutoConfigurationImportSelector</vt:lpstr>
      <vt:lpstr>META-INF/spring.factories</vt:lpstr>
      <vt:lpstr>스프링부트 자동 설정 구조 요약</vt:lpstr>
      <vt:lpstr>PowerPoint 프레젠테이션</vt:lpstr>
      <vt:lpstr>그렇다면 스프링부트는  모든 설정 클래스 를  스프링 컨테이너에  자동으로 올리는가?</vt:lpstr>
      <vt:lpstr>당연히 NO!</vt:lpstr>
      <vt:lpstr>@  Conditional</vt:lpstr>
      <vt:lpstr>@  Conditional</vt:lpstr>
      <vt:lpstr>@  Conditional</vt:lpstr>
      <vt:lpstr>@  Conditional</vt:lpstr>
      <vt:lpstr>스프링 부트는 @Conditional 을 더 확장함</vt:lpstr>
      <vt:lpstr>@ConditionalOn *</vt:lpstr>
      <vt:lpstr>@ConditionalOn *</vt:lpstr>
      <vt:lpstr>PowerPoint 프레젠테이션</vt:lpstr>
      <vt:lpstr>스프링부트 는  @Conditional* 을 통한  Autoconfiguration  구현</vt:lpstr>
      <vt:lpstr>스프링 부트 설정</vt:lpstr>
      <vt:lpstr>즉 spring.factories 의  설정 클래스는 조건(@Conditional) 에  따라 컨테이너에 등록</vt:lpstr>
      <vt:lpstr>PowerPoint 프레젠테이션</vt:lpstr>
      <vt:lpstr>PowerPoint 프레젠테이션</vt:lpstr>
      <vt:lpstr>Autoconfiguration 지원 기술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@Profile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발표자의 진심 어린 조언 한 마디!!</vt:lpstr>
      <vt:lpstr>기술 서적 구입에 돈을 아끼지 마라</vt:lpstr>
      <vt:lpstr>PowerPoint 프레젠테이션</vt:lpstr>
      <vt:lpstr> - 이번 발표회 준비를 위해 사용된 학습 비용 -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>개발1사업부/이승준</Manager>
  <Company>(주)굿소프트웨어랩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표준서식-파워포인트-템플릿-가로</dc:title>
  <dc:subject>ETRI 공개소프트웨어기반 가상데스크탑의 네트워크 할당 및 관리 툴 제작 프로젝트</dc:subject>
  <dc:creator>개발1사업부</dc:creator>
  <cp:keywords>OHGM-230-03</cp:keywords>
  <cp:lastModifiedBy>수원 정</cp:lastModifiedBy>
  <cp:revision>1917</cp:revision>
  <cp:lastPrinted>2014-01-20T06:51:08Z</cp:lastPrinted>
  <dcterms:created xsi:type="dcterms:W3CDTF">2000-02-29T01:43:17Z</dcterms:created>
  <dcterms:modified xsi:type="dcterms:W3CDTF">2018-12-22T04:39:31Z</dcterms:modified>
  <cp:category>Ver.1.0</cp:category>
</cp:coreProperties>
</file>